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5" r:id="rId1"/>
  </p:sldMasterIdLst>
  <p:notesMasterIdLst>
    <p:notesMasterId r:id="rId20"/>
  </p:notesMasterIdLst>
  <p:sldIdLst>
    <p:sldId id="256" r:id="rId2"/>
    <p:sldId id="258" r:id="rId3"/>
    <p:sldId id="259" r:id="rId4"/>
    <p:sldId id="262" r:id="rId5"/>
    <p:sldId id="263" r:id="rId6"/>
    <p:sldId id="264" r:id="rId7"/>
    <p:sldId id="265" r:id="rId8"/>
    <p:sldId id="266" r:id="rId9"/>
    <p:sldId id="282" r:id="rId10"/>
    <p:sldId id="276" r:id="rId11"/>
    <p:sldId id="267" r:id="rId12"/>
    <p:sldId id="268" r:id="rId13"/>
    <p:sldId id="269" r:id="rId14"/>
    <p:sldId id="283" r:id="rId15"/>
    <p:sldId id="284" r:id="rId16"/>
    <p:sldId id="285" r:id="rId17"/>
    <p:sldId id="278" r:id="rId18"/>
    <p:sldId id="286"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242"/>
    <p:restoredTop sz="95853"/>
  </p:normalViewPr>
  <p:slideViewPr>
    <p:cSldViewPr snapToGrid="0" snapToObjects="1">
      <p:cViewPr varScale="1">
        <p:scale>
          <a:sx n="86" d="100"/>
          <a:sy n="86" d="100"/>
        </p:scale>
        <p:origin x="595" y="53"/>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itish singh" userId="08d5ee3923f12522" providerId="LiveId" clId="{B986730E-3044-4C9B-A62B-D0BF2AA63603}"/>
    <pc:docChg chg="modSld">
      <pc:chgData name="nitish singh" userId="08d5ee3923f12522" providerId="LiveId" clId="{B986730E-3044-4C9B-A62B-D0BF2AA63603}" dt="2020-06-21T22:29:18.081" v="3" actId="20577"/>
      <pc:docMkLst>
        <pc:docMk/>
      </pc:docMkLst>
      <pc:sldChg chg="modSp mod">
        <pc:chgData name="nitish singh" userId="08d5ee3923f12522" providerId="LiveId" clId="{B986730E-3044-4C9B-A62B-D0BF2AA63603}" dt="2020-06-21T22:29:18.081" v="3" actId="20577"/>
        <pc:sldMkLst>
          <pc:docMk/>
          <pc:sldMk cId="1249078081" sldId="278"/>
        </pc:sldMkLst>
        <pc:spChg chg="mod">
          <ac:chgData name="nitish singh" userId="08d5ee3923f12522" providerId="LiveId" clId="{B986730E-3044-4C9B-A62B-D0BF2AA63603}" dt="2020-06-21T22:29:18.081" v="3" actId="20577"/>
          <ac:spMkLst>
            <pc:docMk/>
            <pc:sldMk cId="1249078081" sldId="278"/>
            <ac:spMk id="11" creationId="{AF44219E-0473-D848-9D01-7F32D15664E0}"/>
          </ac:spMkLst>
        </pc:spChg>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diagrams/colors1.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data1.xml><?xml version="1.0" encoding="utf-8"?>
<dgm:dataModel xmlns:dgm="http://schemas.openxmlformats.org/drawingml/2006/diagram" xmlns:a="http://schemas.openxmlformats.org/drawingml/2006/main">
  <dgm:ptLst>
    <dgm:pt modelId="{DAC3882F-02D8-432C-8625-761A106A98D2}"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946DD552-BE3A-427F-A8C5-3D31D3C6788D}">
      <dgm:prSet/>
      <dgm:spPr/>
      <dgm:t>
        <a:bodyPr/>
        <a:lstStyle/>
        <a:p>
          <a:pPr>
            <a:lnSpc>
              <a:spcPct val="100000"/>
            </a:lnSpc>
          </a:pPr>
          <a:r>
            <a:rPr lang="en-US" dirty="0"/>
            <a:t>Analysis Of Variance</a:t>
          </a:r>
        </a:p>
      </dgm:t>
    </dgm:pt>
    <dgm:pt modelId="{C44B2486-DBEE-4BB3-85FB-CC005FA27B0C}" type="parTrans" cxnId="{9620A438-25E0-44C5-A5A0-0180DA60AC72}">
      <dgm:prSet/>
      <dgm:spPr/>
      <dgm:t>
        <a:bodyPr/>
        <a:lstStyle/>
        <a:p>
          <a:endParaRPr lang="en-US"/>
        </a:p>
      </dgm:t>
    </dgm:pt>
    <dgm:pt modelId="{66336047-637C-4DB0-A4A5-31A45C7CE928}" type="sibTrans" cxnId="{9620A438-25E0-44C5-A5A0-0180DA60AC72}">
      <dgm:prSet/>
      <dgm:spPr/>
      <dgm:t>
        <a:bodyPr/>
        <a:lstStyle/>
        <a:p>
          <a:endParaRPr lang="en-US"/>
        </a:p>
      </dgm:t>
    </dgm:pt>
    <dgm:pt modelId="{56D4E8EB-113D-4F26-9728-D380640A37F6}">
      <dgm:prSet/>
      <dgm:spPr/>
      <dgm:t>
        <a:bodyPr/>
        <a:lstStyle/>
        <a:p>
          <a:pPr>
            <a:lnSpc>
              <a:spcPct val="100000"/>
            </a:lnSpc>
          </a:pPr>
          <a:r>
            <a:rPr lang="en-US" dirty="0"/>
            <a:t>Principle Component  Analysis</a:t>
          </a:r>
        </a:p>
      </dgm:t>
    </dgm:pt>
    <dgm:pt modelId="{08CC71CA-F6EE-4632-8C15-B10D66B62E0D}" type="parTrans" cxnId="{B8C17139-0AA8-4606-B9CC-DD07515C0573}">
      <dgm:prSet/>
      <dgm:spPr/>
      <dgm:t>
        <a:bodyPr/>
        <a:lstStyle/>
        <a:p>
          <a:endParaRPr lang="en-US"/>
        </a:p>
      </dgm:t>
    </dgm:pt>
    <dgm:pt modelId="{4A96EADF-78ED-4AFB-9010-AF1654EE297B}" type="sibTrans" cxnId="{B8C17139-0AA8-4606-B9CC-DD07515C0573}">
      <dgm:prSet/>
      <dgm:spPr/>
      <dgm:t>
        <a:bodyPr/>
        <a:lstStyle/>
        <a:p>
          <a:endParaRPr lang="en-US"/>
        </a:p>
      </dgm:t>
    </dgm:pt>
    <dgm:pt modelId="{8529524F-5D61-4633-AC5B-A0B6836F9624}">
      <dgm:prSet/>
      <dgm:spPr/>
      <dgm:t>
        <a:bodyPr/>
        <a:lstStyle/>
        <a:p>
          <a:pPr>
            <a:lnSpc>
              <a:spcPct val="100000"/>
            </a:lnSpc>
          </a:pPr>
          <a:r>
            <a:rPr lang="en-US" dirty="0"/>
            <a:t>Multiple Linear Regression</a:t>
          </a:r>
        </a:p>
      </dgm:t>
    </dgm:pt>
    <dgm:pt modelId="{8E0EF643-BEBA-4011-9EA6-3B3243BBB5EF}" type="sibTrans" cxnId="{33138C4B-0EA4-45EE-B961-3C018DA41E7D}">
      <dgm:prSet/>
      <dgm:spPr/>
      <dgm:t>
        <a:bodyPr/>
        <a:lstStyle/>
        <a:p>
          <a:endParaRPr lang="en-US"/>
        </a:p>
      </dgm:t>
    </dgm:pt>
    <dgm:pt modelId="{13435BC5-056A-4E9E-A24F-80F22E72C7F8}" type="parTrans" cxnId="{33138C4B-0EA4-45EE-B961-3C018DA41E7D}">
      <dgm:prSet/>
      <dgm:spPr/>
      <dgm:t>
        <a:bodyPr/>
        <a:lstStyle/>
        <a:p>
          <a:endParaRPr lang="en-US"/>
        </a:p>
      </dgm:t>
    </dgm:pt>
    <dgm:pt modelId="{3058F45E-A272-6446-880B-B84B334E643C}">
      <dgm:prSet/>
      <dgm:spPr/>
      <dgm:t>
        <a:bodyPr/>
        <a:lstStyle/>
        <a:p>
          <a:pPr>
            <a:lnSpc>
              <a:spcPct val="100000"/>
            </a:lnSpc>
          </a:pPr>
          <a:r>
            <a:rPr lang="en-US" dirty="0"/>
            <a:t>Factor Analysis</a:t>
          </a:r>
        </a:p>
      </dgm:t>
    </dgm:pt>
    <dgm:pt modelId="{B2FD1B5C-A30E-4A4D-AEEF-0D285DE63BE6}" type="parTrans" cxnId="{118BC43F-46CA-644E-B455-63B576C57AFB}">
      <dgm:prSet/>
      <dgm:spPr/>
      <dgm:t>
        <a:bodyPr/>
        <a:lstStyle/>
        <a:p>
          <a:endParaRPr lang="en-US"/>
        </a:p>
      </dgm:t>
    </dgm:pt>
    <dgm:pt modelId="{FEA30539-F1F0-FE4F-8202-725F22D97A25}" type="sibTrans" cxnId="{118BC43F-46CA-644E-B455-63B576C57AFB}">
      <dgm:prSet/>
      <dgm:spPr/>
      <dgm:t>
        <a:bodyPr/>
        <a:lstStyle/>
        <a:p>
          <a:endParaRPr lang="en-US"/>
        </a:p>
      </dgm:t>
    </dgm:pt>
    <dgm:pt modelId="{2FA3B796-AD6A-C742-914E-6D476E99B96F}">
      <dgm:prSet/>
      <dgm:spPr/>
      <dgm:t>
        <a:bodyPr/>
        <a:lstStyle/>
        <a:p>
          <a:pPr>
            <a:lnSpc>
              <a:spcPct val="100000"/>
            </a:lnSpc>
          </a:pPr>
          <a:r>
            <a:rPr lang="en-US" dirty="0"/>
            <a:t>Clustering</a:t>
          </a:r>
        </a:p>
      </dgm:t>
    </dgm:pt>
    <dgm:pt modelId="{1EF311A8-B40D-FB48-8E3A-F1B9519AC9C5}" type="parTrans" cxnId="{438180FA-1363-A649-93D5-C954F1B1D06B}">
      <dgm:prSet/>
      <dgm:spPr/>
      <dgm:t>
        <a:bodyPr/>
        <a:lstStyle/>
        <a:p>
          <a:endParaRPr lang="en-US"/>
        </a:p>
      </dgm:t>
    </dgm:pt>
    <dgm:pt modelId="{EB955643-FA2C-3241-962F-53782E3ADCB0}" type="sibTrans" cxnId="{438180FA-1363-A649-93D5-C954F1B1D06B}">
      <dgm:prSet/>
      <dgm:spPr/>
      <dgm:t>
        <a:bodyPr/>
        <a:lstStyle/>
        <a:p>
          <a:endParaRPr lang="en-US"/>
        </a:p>
      </dgm:t>
    </dgm:pt>
    <dgm:pt modelId="{5A9B3617-F817-4A62-8D5C-C659434F57B5}" type="pres">
      <dgm:prSet presAssocID="{DAC3882F-02D8-432C-8625-761A106A98D2}" presName="root" presStyleCnt="0">
        <dgm:presLayoutVars>
          <dgm:dir/>
          <dgm:resizeHandles val="exact"/>
        </dgm:presLayoutVars>
      </dgm:prSet>
      <dgm:spPr/>
    </dgm:pt>
    <dgm:pt modelId="{7E1BF318-7955-4060-9447-4D126AF5092D}" type="pres">
      <dgm:prSet presAssocID="{946DD552-BE3A-427F-A8C5-3D31D3C6788D}" presName="compNode" presStyleCnt="0"/>
      <dgm:spPr/>
    </dgm:pt>
    <dgm:pt modelId="{AFB3313B-599F-4064-BC7E-A6B3FAC1C805}" type="pres">
      <dgm:prSet presAssocID="{946DD552-BE3A-427F-A8C5-3D31D3C6788D}" presName="bgRect" presStyleLbl="bgShp" presStyleIdx="0" presStyleCnt="5"/>
      <dgm:spPr/>
    </dgm:pt>
    <dgm:pt modelId="{36FC6B4C-02A2-4798-8AD0-3F53250B44C8}" type="pres">
      <dgm:prSet presAssocID="{946DD552-BE3A-427F-A8C5-3D31D3C6788D}"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Onion"/>
        </a:ext>
      </dgm:extLst>
    </dgm:pt>
    <dgm:pt modelId="{3FB94FC1-7A7D-4335-9DE1-B1273E892EF9}" type="pres">
      <dgm:prSet presAssocID="{946DD552-BE3A-427F-A8C5-3D31D3C6788D}" presName="spaceRect" presStyleCnt="0"/>
      <dgm:spPr/>
    </dgm:pt>
    <dgm:pt modelId="{83CCF079-813D-4F3A-A07A-41BCA2F27C42}" type="pres">
      <dgm:prSet presAssocID="{946DD552-BE3A-427F-A8C5-3D31D3C6788D}" presName="parTx" presStyleLbl="revTx" presStyleIdx="0" presStyleCnt="5">
        <dgm:presLayoutVars>
          <dgm:chMax val="0"/>
          <dgm:chPref val="0"/>
        </dgm:presLayoutVars>
      </dgm:prSet>
      <dgm:spPr/>
    </dgm:pt>
    <dgm:pt modelId="{4768A863-A550-4AD5-AB84-36C89CD9289C}" type="pres">
      <dgm:prSet presAssocID="{66336047-637C-4DB0-A4A5-31A45C7CE928}" presName="sibTrans" presStyleCnt="0"/>
      <dgm:spPr/>
    </dgm:pt>
    <dgm:pt modelId="{10AE795C-A7F3-4D64-9985-EED778E4928C}" type="pres">
      <dgm:prSet presAssocID="{8529524F-5D61-4633-AC5B-A0B6836F9624}" presName="compNode" presStyleCnt="0"/>
      <dgm:spPr/>
    </dgm:pt>
    <dgm:pt modelId="{C3B8D180-E35C-4A72-BB05-21E5954B6868}" type="pres">
      <dgm:prSet presAssocID="{8529524F-5D61-4633-AC5B-A0B6836F9624}" presName="bgRect" presStyleLbl="bgShp" presStyleIdx="1" presStyleCnt="5"/>
      <dgm:spPr/>
    </dgm:pt>
    <dgm:pt modelId="{B9472EB1-A116-4E3A-A1DF-33DD392AF845}" type="pres">
      <dgm:prSet presAssocID="{8529524F-5D61-4633-AC5B-A0B6836F9624}"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Checkmark"/>
        </a:ext>
      </dgm:extLst>
    </dgm:pt>
    <dgm:pt modelId="{4615042A-3D22-4A41-B0FC-3E09C0753362}" type="pres">
      <dgm:prSet presAssocID="{8529524F-5D61-4633-AC5B-A0B6836F9624}" presName="spaceRect" presStyleCnt="0"/>
      <dgm:spPr/>
    </dgm:pt>
    <dgm:pt modelId="{8E35B8B0-A9AE-43F1-8E6C-9EBA433D950C}" type="pres">
      <dgm:prSet presAssocID="{8529524F-5D61-4633-AC5B-A0B6836F9624}" presName="parTx" presStyleLbl="revTx" presStyleIdx="1" presStyleCnt="5">
        <dgm:presLayoutVars>
          <dgm:chMax val="0"/>
          <dgm:chPref val="0"/>
        </dgm:presLayoutVars>
      </dgm:prSet>
      <dgm:spPr/>
    </dgm:pt>
    <dgm:pt modelId="{A8A4FC67-9CBF-4B80-8372-9B84C8866D24}" type="pres">
      <dgm:prSet presAssocID="{8E0EF643-BEBA-4011-9EA6-3B3243BBB5EF}" presName="sibTrans" presStyleCnt="0"/>
      <dgm:spPr/>
    </dgm:pt>
    <dgm:pt modelId="{B6A8EC32-934F-4450-928F-A7C460CB051C}" type="pres">
      <dgm:prSet presAssocID="{56D4E8EB-113D-4F26-9728-D380640A37F6}" presName="compNode" presStyleCnt="0"/>
      <dgm:spPr/>
    </dgm:pt>
    <dgm:pt modelId="{16D7289A-DBD6-40BC-BA6B-70BAC4A9409E}" type="pres">
      <dgm:prSet presAssocID="{56D4E8EB-113D-4F26-9728-D380640A37F6}" presName="bgRect" presStyleLbl="bgShp" presStyleIdx="2" presStyleCnt="5"/>
      <dgm:spPr/>
    </dgm:pt>
    <dgm:pt modelId="{F9D4C3A0-6D1D-4066-902D-5822AD09BBA2}" type="pres">
      <dgm:prSet presAssocID="{56D4E8EB-113D-4F26-9728-D380640A37F6}"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Fir tree"/>
        </a:ext>
      </dgm:extLst>
    </dgm:pt>
    <dgm:pt modelId="{6FEA20CD-C831-4FC7-84B1-8C99234C93A1}" type="pres">
      <dgm:prSet presAssocID="{56D4E8EB-113D-4F26-9728-D380640A37F6}" presName="spaceRect" presStyleCnt="0"/>
      <dgm:spPr/>
    </dgm:pt>
    <dgm:pt modelId="{4F94AE29-6566-42A8-8741-1EBC954D60F0}" type="pres">
      <dgm:prSet presAssocID="{56D4E8EB-113D-4F26-9728-D380640A37F6}" presName="parTx" presStyleLbl="revTx" presStyleIdx="2" presStyleCnt="5">
        <dgm:presLayoutVars>
          <dgm:chMax val="0"/>
          <dgm:chPref val="0"/>
        </dgm:presLayoutVars>
      </dgm:prSet>
      <dgm:spPr/>
    </dgm:pt>
    <dgm:pt modelId="{6B1244AB-8BBD-AD47-9D98-8B4E16E0F8F0}" type="pres">
      <dgm:prSet presAssocID="{4A96EADF-78ED-4AFB-9010-AF1654EE297B}" presName="sibTrans" presStyleCnt="0"/>
      <dgm:spPr/>
    </dgm:pt>
    <dgm:pt modelId="{9C589DE5-50F9-104E-B53F-6BB5AC7312B5}" type="pres">
      <dgm:prSet presAssocID="{2FA3B796-AD6A-C742-914E-6D476E99B96F}" presName="compNode" presStyleCnt="0"/>
      <dgm:spPr/>
    </dgm:pt>
    <dgm:pt modelId="{DCCC5A4F-447D-6A4D-A030-2F8086C9D2C8}" type="pres">
      <dgm:prSet presAssocID="{2FA3B796-AD6A-C742-914E-6D476E99B96F}" presName="bgRect" presStyleLbl="bgShp" presStyleIdx="3" presStyleCnt="5"/>
      <dgm:spPr/>
    </dgm:pt>
    <dgm:pt modelId="{CDBE27FC-7B4B-BB40-A9CE-636810B54A80}" type="pres">
      <dgm:prSet presAssocID="{2FA3B796-AD6A-C742-914E-6D476E99B96F}" presName="iconRect" presStyleLbl="node1" presStyleIdx="3" presStyleCnt="5"/>
      <dgm:spPr/>
    </dgm:pt>
    <dgm:pt modelId="{E3039BED-140F-304A-8191-B9AD6941D165}" type="pres">
      <dgm:prSet presAssocID="{2FA3B796-AD6A-C742-914E-6D476E99B96F}" presName="spaceRect" presStyleCnt="0"/>
      <dgm:spPr/>
    </dgm:pt>
    <dgm:pt modelId="{57C255CF-856C-AE42-880B-ACFA8765054A}" type="pres">
      <dgm:prSet presAssocID="{2FA3B796-AD6A-C742-914E-6D476E99B96F}" presName="parTx" presStyleLbl="revTx" presStyleIdx="3" presStyleCnt="5">
        <dgm:presLayoutVars>
          <dgm:chMax val="0"/>
          <dgm:chPref val="0"/>
        </dgm:presLayoutVars>
      </dgm:prSet>
      <dgm:spPr/>
    </dgm:pt>
    <dgm:pt modelId="{BAF4DA2F-B0E1-354F-960A-F4EF0EAF0439}" type="pres">
      <dgm:prSet presAssocID="{EB955643-FA2C-3241-962F-53782E3ADCB0}" presName="sibTrans" presStyleCnt="0"/>
      <dgm:spPr/>
    </dgm:pt>
    <dgm:pt modelId="{830EB5AC-A67A-C147-9781-5C1D717CD199}" type="pres">
      <dgm:prSet presAssocID="{3058F45E-A272-6446-880B-B84B334E643C}" presName="compNode" presStyleCnt="0"/>
      <dgm:spPr/>
    </dgm:pt>
    <dgm:pt modelId="{58D769E2-7FBB-614F-84A0-25FF61DC9D71}" type="pres">
      <dgm:prSet presAssocID="{3058F45E-A272-6446-880B-B84B334E643C}" presName="bgRect" presStyleLbl="bgShp" presStyleIdx="4" presStyleCnt="5"/>
      <dgm:spPr/>
    </dgm:pt>
    <dgm:pt modelId="{2BFC844A-5851-7747-96D0-1834EE27CBCE}" type="pres">
      <dgm:prSet presAssocID="{3058F45E-A272-6446-880B-B84B334E643C}" presName="iconRect" presStyleLbl="node1" presStyleIdx="4" presStyleCnt="5"/>
      <dgm:spPr/>
    </dgm:pt>
    <dgm:pt modelId="{613D21FA-9C0C-234F-BBBE-3E6D608E1FBA}" type="pres">
      <dgm:prSet presAssocID="{3058F45E-A272-6446-880B-B84B334E643C}" presName="spaceRect" presStyleCnt="0"/>
      <dgm:spPr/>
    </dgm:pt>
    <dgm:pt modelId="{8A726B15-0092-7140-B10A-0ED2E077A917}" type="pres">
      <dgm:prSet presAssocID="{3058F45E-A272-6446-880B-B84B334E643C}" presName="parTx" presStyleLbl="revTx" presStyleIdx="4" presStyleCnt="5">
        <dgm:presLayoutVars>
          <dgm:chMax val="0"/>
          <dgm:chPref val="0"/>
        </dgm:presLayoutVars>
      </dgm:prSet>
      <dgm:spPr/>
    </dgm:pt>
  </dgm:ptLst>
  <dgm:cxnLst>
    <dgm:cxn modelId="{8929F30F-1B35-EE4B-8DFD-6827B538F2BF}" type="presOf" srcId="{3058F45E-A272-6446-880B-B84B334E643C}" destId="{8A726B15-0092-7140-B10A-0ED2E077A917}" srcOrd="0" destOrd="0" presId="urn:microsoft.com/office/officeart/2018/2/layout/IconVerticalSolidList"/>
    <dgm:cxn modelId="{3D63191E-95B7-AE48-AE9A-4A4205718532}" type="presOf" srcId="{2FA3B796-AD6A-C742-914E-6D476E99B96F}" destId="{57C255CF-856C-AE42-880B-ACFA8765054A}" srcOrd="0" destOrd="0" presId="urn:microsoft.com/office/officeart/2018/2/layout/IconVerticalSolidList"/>
    <dgm:cxn modelId="{8D0F3028-57E5-4777-BBC1-7E043F356242}" type="presOf" srcId="{56D4E8EB-113D-4F26-9728-D380640A37F6}" destId="{4F94AE29-6566-42A8-8741-1EBC954D60F0}" srcOrd="0" destOrd="0" presId="urn:microsoft.com/office/officeart/2018/2/layout/IconVerticalSolidList"/>
    <dgm:cxn modelId="{9620A438-25E0-44C5-A5A0-0180DA60AC72}" srcId="{DAC3882F-02D8-432C-8625-761A106A98D2}" destId="{946DD552-BE3A-427F-A8C5-3D31D3C6788D}" srcOrd="0" destOrd="0" parTransId="{C44B2486-DBEE-4BB3-85FB-CC005FA27B0C}" sibTransId="{66336047-637C-4DB0-A4A5-31A45C7CE928}"/>
    <dgm:cxn modelId="{B8C17139-0AA8-4606-B9CC-DD07515C0573}" srcId="{DAC3882F-02D8-432C-8625-761A106A98D2}" destId="{56D4E8EB-113D-4F26-9728-D380640A37F6}" srcOrd="2" destOrd="0" parTransId="{08CC71CA-F6EE-4632-8C15-B10D66B62E0D}" sibTransId="{4A96EADF-78ED-4AFB-9010-AF1654EE297B}"/>
    <dgm:cxn modelId="{118BC43F-46CA-644E-B455-63B576C57AFB}" srcId="{DAC3882F-02D8-432C-8625-761A106A98D2}" destId="{3058F45E-A272-6446-880B-B84B334E643C}" srcOrd="4" destOrd="0" parTransId="{B2FD1B5C-A30E-4A4D-AEEF-0D285DE63BE6}" sibTransId="{FEA30539-F1F0-FE4F-8202-725F22D97A25}"/>
    <dgm:cxn modelId="{33138C4B-0EA4-45EE-B961-3C018DA41E7D}" srcId="{DAC3882F-02D8-432C-8625-761A106A98D2}" destId="{8529524F-5D61-4633-AC5B-A0B6836F9624}" srcOrd="1" destOrd="0" parTransId="{13435BC5-056A-4E9E-A24F-80F22E72C7F8}" sibTransId="{8E0EF643-BEBA-4011-9EA6-3B3243BBB5EF}"/>
    <dgm:cxn modelId="{F411BFAF-E6C3-4923-B995-E270AC73ABC1}" type="presOf" srcId="{DAC3882F-02D8-432C-8625-761A106A98D2}" destId="{5A9B3617-F817-4A62-8D5C-C659434F57B5}" srcOrd="0" destOrd="0" presId="urn:microsoft.com/office/officeart/2018/2/layout/IconVerticalSolidList"/>
    <dgm:cxn modelId="{FC9698B2-3303-4887-85B2-3D47798BAA0F}" type="presOf" srcId="{946DD552-BE3A-427F-A8C5-3D31D3C6788D}" destId="{83CCF079-813D-4F3A-A07A-41BCA2F27C42}" srcOrd="0" destOrd="0" presId="urn:microsoft.com/office/officeart/2018/2/layout/IconVerticalSolidList"/>
    <dgm:cxn modelId="{58DB50CB-49EE-4C9D-A695-EB414A93E470}" type="presOf" srcId="{8529524F-5D61-4633-AC5B-A0B6836F9624}" destId="{8E35B8B0-A9AE-43F1-8E6C-9EBA433D950C}" srcOrd="0" destOrd="0" presId="urn:microsoft.com/office/officeart/2018/2/layout/IconVerticalSolidList"/>
    <dgm:cxn modelId="{438180FA-1363-A649-93D5-C954F1B1D06B}" srcId="{DAC3882F-02D8-432C-8625-761A106A98D2}" destId="{2FA3B796-AD6A-C742-914E-6D476E99B96F}" srcOrd="3" destOrd="0" parTransId="{1EF311A8-B40D-FB48-8E3A-F1B9519AC9C5}" sibTransId="{EB955643-FA2C-3241-962F-53782E3ADCB0}"/>
    <dgm:cxn modelId="{97544AEB-B600-4F75-BA0F-CB254A9EEBF7}" type="presParOf" srcId="{5A9B3617-F817-4A62-8D5C-C659434F57B5}" destId="{7E1BF318-7955-4060-9447-4D126AF5092D}" srcOrd="0" destOrd="0" presId="urn:microsoft.com/office/officeart/2018/2/layout/IconVerticalSolidList"/>
    <dgm:cxn modelId="{6D088E68-8D60-4767-804C-A4C29B5A6F1C}" type="presParOf" srcId="{7E1BF318-7955-4060-9447-4D126AF5092D}" destId="{AFB3313B-599F-4064-BC7E-A6B3FAC1C805}" srcOrd="0" destOrd="0" presId="urn:microsoft.com/office/officeart/2018/2/layout/IconVerticalSolidList"/>
    <dgm:cxn modelId="{958D79A8-D5C8-4B08-BCAA-C2A3C56B5AB3}" type="presParOf" srcId="{7E1BF318-7955-4060-9447-4D126AF5092D}" destId="{36FC6B4C-02A2-4798-8AD0-3F53250B44C8}" srcOrd="1" destOrd="0" presId="urn:microsoft.com/office/officeart/2018/2/layout/IconVerticalSolidList"/>
    <dgm:cxn modelId="{3E00AB22-9D90-4E6C-9732-C03F3E7451B2}" type="presParOf" srcId="{7E1BF318-7955-4060-9447-4D126AF5092D}" destId="{3FB94FC1-7A7D-4335-9DE1-B1273E892EF9}" srcOrd="2" destOrd="0" presId="urn:microsoft.com/office/officeart/2018/2/layout/IconVerticalSolidList"/>
    <dgm:cxn modelId="{82B31EDC-4496-45FA-B84D-5E78E1BFE38A}" type="presParOf" srcId="{7E1BF318-7955-4060-9447-4D126AF5092D}" destId="{83CCF079-813D-4F3A-A07A-41BCA2F27C42}" srcOrd="3" destOrd="0" presId="urn:microsoft.com/office/officeart/2018/2/layout/IconVerticalSolidList"/>
    <dgm:cxn modelId="{D650B031-C219-4E61-ABDE-D1F886EB4D7D}" type="presParOf" srcId="{5A9B3617-F817-4A62-8D5C-C659434F57B5}" destId="{4768A863-A550-4AD5-AB84-36C89CD9289C}" srcOrd="1" destOrd="0" presId="urn:microsoft.com/office/officeart/2018/2/layout/IconVerticalSolidList"/>
    <dgm:cxn modelId="{298B23AB-3CD1-4BE9-9D66-AC6AC91BC613}" type="presParOf" srcId="{5A9B3617-F817-4A62-8D5C-C659434F57B5}" destId="{10AE795C-A7F3-4D64-9985-EED778E4928C}" srcOrd="2" destOrd="0" presId="urn:microsoft.com/office/officeart/2018/2/layout/IconVerticalSolidList"/>
    <dgm:cxn modelId="{2A44FB46-6570-43DD-912F-7532772C7177}" type="presParOf" srcId="{10AE795C-A7F3-4D64-9985-EED778E4928C}" destId="{C3B8D180-E35C-4A72-BB05-21E5954B6868}" srcOrd="0" destOrd="0" presId="urn:microsoft.com/office/officeart/2018/2/layout/IconVerticalSolidList"/>
    <dgm:cxn modelId="{B9D32B70-C110-40A9-B594-8FB843879A03}" type="presParOf" srcId="{10AE795C-A7F3-4D64-9985-EED778E4928C}" destId="{B9472EB1-A116-4E3A-A1DF-33DD392AF845}" srcOrd="1" destOrd="0" presId="urn:microsoft.com/office/officeart/2018/2/layout/IconVerticalSolidList"/>
    <dgm:cxn modelId="{17BC8C47-B36D-4D9D-97B9-8CABF6D41871}" type="presParOf" srcId="{10AE795C-A7F3-4D64-9985-EED778E4928C}" destId="{4615042A-3D22-4A41-B0FC-3E09C0753362}" srcOrd="2" destOrd="0" presId="urn:microsoft.com/office/officeart/2018/2/layout/IconVerticalSolidList"/>
    <dgm:cxn modelId="{63B41E19-AF2A-4AF7-9472-4E96EE1224FB}" type="presParOf" srcId="{10AE795C-A7F3-4D64-9985-EED778E4928C}" destId="{8E35B8B0-A9AE-43F1-8E6C-9EBA433D950C}" srcOrd="3" destOrd="0" presId="urn:microsoft.com/office/officeart/2018/2/layout/IconVerticalSolidList"/>
    <dgm:cxn modelId="{A6ABAF77-EEDD-47C2-BCE7-F18C85FA1523}" type="presParOf" srcId="{5A9B3617-F817-4A62-8D5C-C659434F57B5}" destId="{A8A4FC67-9CBF-4B80-8372-9B84C8866D24}" srcOrd="3" destOrd="0" presId="urn:microsoft.com/office/officeart/2018/2/layout/IconVerticalSolidList"/>
    <dgm:cxn modelId="{EA456D9A-BEC4-4AC6-897B-BDEEB5476A1E}" type="presParOf" srcId="{5A9B3617-F817-4A62-8D5C-C659434F57B5}" destId="{B6A8EC32-934F-4450-928F-A7C460CB051C}" srcOrd="4" destOrd="0" presId="urn:microsoft.com/office/officeart/2018/2/layout/IconVerticalSolidList"/>
    <dgm:cxn modelId="{8EC252DF-3B44-402E-919C-A03D8DA04695}" type="presParOf" srcId="{B6A8EC32-934F-4450-928F-A7C460CB051C}" destId="{16D7289A-DBD6-40BC-BA6B-70BAC4A9409E}" srcOrd="0" destOrd="0" presId="urn:microsoft.com/office/officeart/2018/2/layout/IconVerticalSolidList"/>
    <dgm:cxn modelId="{1EA60FB0-BBF7-4363-B580-BE96C54349F8}" type="presParOf" srcId="{B6A8EC32-934F-4450-928F-A7C460CB051C}" destId="{F9D4C3A0-6D1D-4066-902D-5822AD09BBA2}" srcOrd="1" destOrd="0" presId="urn:microsoft.com/office/officeart/2018/2/layout/IconVerticalSolidList"/>
    <dgm:cxn modelId="{3346CAB1-F986-4B5F-8429-994574E2B737}" type="presParOf" srcId="{B6A8EC32-934F-4450-928F-A7C460CB051C}" destId="{6FEA20CD-C831-4FC7-84B1-8C99234C93A1}" srcOrd="2" destOrd="0" presId="urn:microsoft.com/office/officeart/2018/2/layout/IconVerticalSolidList"/>
    <dgm:cxn modelId="{712D8C2C-6E5D-4F42-BCA5-EEE3163C3AA0}" type="presParOf" srcId="{B6A8EC32-934F-4450-928F-A7C460CB051C}" destId="{4F94AE29-6566-42A8-8741-1EBC954D60F0}" srcOrd="3" destOrd="0" presId="urn:microsoft.com/office/officeart/2018/2/layout/IconVerticalSolidList"/>
    <dgm:cxn modelId="{EE7192D8-0840-4249-AF3A-BC3909241BC0}" type="presParOf" srcId="{5A9B3617-F817-4A62-8D5C-C659434F57B5}" destId="{6B1244AB-8BBD-AD47-9D98-8B4E16E0F8F0}" srcOrd="5" destOrd="0" presId="urn:microsoft.com/office/officeart/2018/2/layout/IconVerticalSolidList"/>
    <dgm:cxn modelId="{79942464-3286-8746-813A-AA2718C95EDF}" type="presParOf" srcId="{5A9B3617-F817-4A62-8D5C-C659434F57B5}" destId="{9C589DE5-50F9-104E-B53F-6BB5AC7312B5}" srcOrd="6" destOrd="0" presId="urn:microsoft.com/office/officeart/2018/2/layout/IconVerticalSolidList"/>
    <dgm:cxn modelId="{BA37E708-3E28-AC48-B3DC-7D268400AFC1}" type="presParOf" srcId="{9C589DE5-50F9-104E-B53F-6BB5AC7312B5}" destId="{DCCC5A4F-447D-6A4D-A030-2F8086C9D2C8}" srcOrd="0" destOrd="0" presId="urn:microsoft.com/office/officeart/2018/2/layout/IconVerticalSolidList"/>
    <dgm:cxn modelId="{71DC2076-CCEB-7D47-9364-1883DBA8E947}" type="presParOf" srcId="{9C589DE5-50F9-104E-B53F-6BB5AC7312B5}" destId="{CDBE27FC-7B4B-BB40-A9CE-636810B54A80}" srcOrd="1" destOrd="0" presId="urn:microsoft.com/office/officeart/2018/2/layout/IconVerticalSolidList"/>
    <dgm:cxn modelId="{B16778A0-CDB8-1845-9EC1-4BCE7F89A5FD}" type="presParOf" srcId="{9C589DE5-50F9-104E-B53F-6BB5AC7312B5}" destId="{E3039BED-140F-304A-8191-B9AD6941D165}" srcOrd="2" destOrd="0" presId="urn:microsoft.com/office/officeart/2018/2/layout/IconVerticalSolidList"/>
    <dgm:cxn modelId="{A403694F-C8F2-074F-858B-E2BCB17C0EFF}" type="presParOf" srcId="{9C589DE5-50F9-104E-B53F-6BB5AC7312B5}" destId="{57C255CF-856C-AE42-880B-ACFA8765054A}" srcOrd="3" destOrd="0" presId="urn:microsoft.com/office/officeart/2018/2/layout/IconVerticalSolidList"/>
    <dgm:cxn modelId="{25034947-C180-9741-9893-B3E2D2353E06}" type="presParOf" srcId="{5A9B3617-F817-4A62-8D5C-C659434F57B5}" destId="{BAF4DA2F-B0E1-354F-960A-F4EF0EAF0439}" srcOrd="7" destOrd="0" presId="urn:microsoft.com/office/officeart/2018/2/layout/IconVerticalSolidList"/>
    <dgm:cxn modelId="{1E8360CD-360C-5147-8269-A87A45E85EE5}" type="presParOf" srcId="{5A9B3617-F817-4A62-8D5C-C659434F57B5}" destId="{830EB5AC-A67A-C147-9781-5C1D717CD199}" srcOrd="8" destOrd="0" presId="urn:microsoft.com/office/officeart/2018/2/layout/IconVerticalSolidList"/>
    <dgm:cxn modelId="{80674EBE-A00F-D34F-B815-725A3F9341A1}" type="presParOf" srcId="{830EB5AC-A67A-C147-9781-5C1D717CD199}" destId="{58D769E2-7FBB-614F-84A0-25FF61DC9D71}" srcOrd="0" destOrd="0" presId="urn:microsoft.com/office/officeart/2018/2/layout/IconVerticalSolidList"/>
    <dgm:cxn modelId="{B9639C94-DA1D-3842-822D-B5EF4D0ABC7D}" type="presParOf" srcId="{830EB5AC-A67A-C147-9781-5C1D717CD199}" destId="{2BFC844A-5851-7747-96D0-1834EE27CBCE}" srcOrd="1" destOrd="0" presId="urn:microsoft.com/office/officeart/2018/2/layout/IconVerticalSolidList"/>
    <dgm:cxn modelId="{FB4D1B24-6B20-9B4F-98A2-9D2A46723A5F}" type="presParOf" srcId="{830EB5AC-A67A-C147-9781-5C1D717CD199}" destId="{613D21FA-9C0C-234F-BBBE-3E6D608E1FBA}" srcOrd="2" destOrd="0" presId="urn:microsoft.com/office/officeart/2018/2/layout/IconVerticalSolidList"/>
    <dgm:cxn modelId="{D35F6F2C-79AB-464F-9AAF-9710667E3B85}" type="presParOf" srcId="{830EB5AC-A67A-C147-9781-5C1D717CD199}" destId="{8A726B15-0092-7140-B10A-0ED2E077A917}"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FB3313B-599F-4064-BC7E-A6B3FAC1C805}">
      <dsp:nvSpPr>
        <dsp:cNvPr id="0" name=""/>
        <dsp:cNvSpPr/>
      </dsp:nvSpPr>
      <dsp:spPr>
        <a:xfrm>
          <a:off x="0" y="2910"/>
          <a:ext cx="10058399" cy="619965"/>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6FC6B4C-02A2-4798-8AD0-3F53250B44C8}">
      <dsp:nvSpPr>
        <dsp:cNvPr id="0" name=""/>
        <dsp:cNvSpPr/>
      </dsp:nvSpPr>
      <dsp:spPr>
        <a:xfrm>
          <a:off x="187539" y="142402"/>
          <a:ext cx="340980" cy="34098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3CCF079-813D-4F3A-A07A-41BCA2F27C42}">
      <dsp:nvSpPr>
        <dsp:cNvPr id="0" name=""/>
        <dsp:cNvSpPr/>
      </dsp:nvSpPr>
      <dsp:spPr>
        <a:xfrm>
          <a:off x="716059" y="2910"/>
          <a:ext cx="9342340" cy="6199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5613" tIns="65613" rIns="65613" bIns="65613" numCol="1" spcCol="1270" anchor="ctr" anchorCtr="0">
          <a:noAutofit/>
        </a:bodyPr>
        <a:lstStyle/>
        <a:p>
          <a:pPr marL="0" lvl="0" indent="0" algn="l" defTabSz="844550">
            <a:lnSpc>
              <a:spcPct val="100000"/>
            </a:lnSpc>
            <a:spcBef>
              <a:spcPct val="0"/>
            </a:spcBef>
            <a:spcAft>
              <a:spcPct val="35000"/>
            </a:spcAft>
            <a:buNone/>
          </a:pPr>
          <a:r>
            <a:rPr lang="en-US" sz="1900" kern="1200" dirty="0"/>
            <a:t>Analysis Of Variance</a:t>
          </a:r>
        </a:p>
      </dsp:txBody>
      <dsp:txXfrm>
        <a:off x="716059" y="2910"/>
        <a:ext cx="9342340" cy="619965"/>
      </dsp:txXfrm>
    </dsp:sp>
    <dsp:sp modelId="{C3B8D180-E35C-4A72-BB05-21E5954B6868}">
      <dsp:nvSpPr>
        <dsp:cNvPr id="0" name=""/>
        <dsp:cNvSpPr/>
      </dsp:nvSpPr>
      <dsp:spPr>
        <a:xfrm>
          <a:off x="0" y="777867"/>
          <a:ext cx="10058399" cy="619965"/>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9472EB1-A116-4E3A-A1DF-33DD392AF845}">
      <dsp:nvSpPr>
        <dsp:cNvPr id="0" name=""/>
        <dsp:cNvSpPr/>
      </dsp:nvSpPr>
      <dsp:spPr>
        <a:xfrm>
          <a:off x="187539" y="917359"/>
          <a:ext cx="340980" cy="34098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E35B8B0-A9AE-43F1-8E6C-9EBA433D950C}">
      <dsp:nvSpPr>
        <dsp:cNvPr id="0" name=""/>
        <dsp:cNvSpPr/>
      </dsp:nvSpPr>
      <dsp:spPr>
        <a:xfrm>
          <a:off x="716059" y="777867"/>
          <a:ext cx="9342340" cy="6199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5613" tIns="65613" rIns="65613" bIns="65613" numCol="1" spcCol="1270" anchor="ctr" anchorCtr="0">
          <a:noAutofit/>
        </a:bodyPr>
        <a:lstStyle/>
        <a:p>
          <a:pPr marL="0" lvl="0" indent="0" algn="l" defTabSz="844550">
            <a:lnSpc>
              <a:spcPct val="100000"/>
            </a:lnSpc>
            <a:spcBef>
              <a:spcPct val="0"/>
            </a:spcBef>
            <a:spcAft>
              <a:spcPct val="35000"/>
            </a:spcAft>
            <a:buNone/>
          </a:pPr>
          <a:r>
            <a:rPr lang="en-US" sz="1900" kern="1200" dirty="0"/>
            <a:t>Multiple Linear Regression</a:t>
          </a:r>
        </a:p>
      </dsp:txBody>
      <dsp:txXfrm>
        <a:off x="716059" y="777867"/>
        <a:ext cx="9342340" cy="619965"/>
      </dsp:txXfrm>
    </dsp:sp>
    <dsp:sp modelId="{16D7289A-DBD6-40BC-BA6B-70BAC4A9409E}">
      <dsp:nvSpPr>
        <dsp:cNvPr id="0" name=""/>
        <dsp:cNvSpPr/>
      </dsp:nvSpPr>
      <dsp:spPr>
        <a:xfrm>
          <a:off x="0" y="1552823"/>
          <a:ext cx="10058399" cy="619965"/>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9D4C3A0-6D1D-4066-902D-5822AD09BBA2}">
      <dsp:nvSpPr>
        <dsp:cNvPr id="0" name=""/>
        <dsp:cNvSpPr/>
      </dsp:nvSpPr>
      <dsp:spPr>
        <a:xfrm>
          <a:off x="187539" y="1692315"/>
          <a:ext cx="340980" cy="34098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F94AE29-6566-42A8-8741-1EBC954D60F0}">
      <dsp:nvSpPr>
        <dsp:cNvPr id="0" name=""/>
        <dsp:cNvSpPr/>
      </dsp:nvSpPr>
      <dsp:spPr>
        <a:xfrm>
          <a:off x="716059" y="1552823"/>
          <a:ext cx="9342340" cy="6199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5613" tIns="65613" rIns="65613" bIns="65613" numCol="1" spcCol="1270" anchor="ctr" anchorCtr="0">
          <a:noAutofit/>
        </a:bodyPr>
        <a:lstStyle/>
        <a:p>
          <a:pPr marL="0" lvl="0" indent="0" algn="l" defTabSz="844550">
            <a:lnSpc>
              <a:spcPct val="100000"/>
            </a:lnSpc>
            <a:spcBef>
              <a:spcPct val="0"/>
            </a:spcBef>
            <a:spcAft>
              <a:spcPct val="35000"/>
            </a:spcAft>
            <a:buNone/>
          </a:pPr>
          <a:r>
            <a:rPr lang="en-US" sz="1900" kern="1200" dirty="0"/>
            <a:t>Principle Component  Analysis</a:t>
          </a:r>
        </a:p>
      </dsp:txBody>
      <dsp:txXfrm>
        <a:off x="716059" y="1552823"/>
        <a:ext cx="9342340" cy="619965"/>
      </dsp:txXfrm>
    </dsp:sp>
    <dsp:sp modelId="{DCCC5A4F-447D-6A4D-A030-2F8086C9D2C8}">
      <dsp:nvSpPr>
        <dsp:cNvPr id="0" name=""/>
        <dsp:cNvSpPr/>
      </dsp:nvSpPr>
      <dsp:spPr>
        <a:xfrm>
          <a:off x="0" y="2327779"/>
          <a:ext cx="10058399" cy="619965"/>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DBE27FC-7B4B-BB40-A9CE-636810B54A80}">
      <dsp:nvSpPr>
        <dsp:cNvPr id="0" name=""/>
        <dsp:cNvSpPr/>
      </dsp:nvSpPr>
      <dsp:spPr>
        <a:xfrm>
          <a:off x="187539" y="2467271"/>
          <a:ext cx="340980" cy="340980"/>
        </a:xfrm>
        <a:prstGeom prst="rect">
          <a:avLst/>
        </a:prstGeom>
        <a:solidFill>
          <a:schemeClr val="bg1">
            <a:hueOff val="0"/>
            <a:satOff val="0"/>
            <a:lumOff val="0"/>
            <a:alphaOff val="0"/>
          </a:schemeClr>
        </a:solidFill>
        <a:ln w="12700"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7C255CF-856C-AE42-880B-ACFA8765054A}">
      <dsp:nvSpPr>
        <dsp:cNvPr id="0" name=""/>
        <dsp:cNvSpPr/>
      </dsp:nvSpPr>
      <dsp:spPr>
        <a:xfrm>
          <a:off x="716059" y="2327779"/>
          <a:ext cx="9342340" cy="6199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5613" tIns="65613" rIns="65613" bIns="65613" numCol="1" spcCol="1270" anchor="ctr" anchorCtr="0">
          <a:noAutofit/>
        </a:bodyPr>
        <a:lstStyle/>
        <a:p>
          <a:pPr marL="0" lvl="0" indent="0" algn="l" defTabSz="844550">
            <a:lnSpc>
              <a:spcPct val="100000"/>
            </a:lnSpc>
            <a:spcBef>
              <a:spcPct val="0"/>
            </a:spcBef>
            <a:spcAft>
              <a:spcPct val="35000"/>
            </a:spcAft>
            <a:buNone/>
          </a:pPr>
          <a:r>
            <a:rPr lang="en-US" sz="1900" kern="1200" dirty="0"/>
            <a:t>Clustering</a:t>
          </a:r>
        </a:p>
      </dsp:txBody>
      <dsp:txXfrm>
        <a:off x="716059" y="2327779"/>
        <a:ext cx="9342340" cy="619965"/>
      </dsp:txXfrm>
    </dsp:sp>
    <dsp:sp modelId="{58D769E2-7FBB-614F-84A0-25FF61DC9D71}">
      <dsp:nvSpPr>
        <dsp:cNvPr id="0" name=""/>
        <dsp:cNvSpPr/>
      </dsp:nvSpPr>
      <dsp:spPr>
        <a:xfrm>
          <a:off x="0" y="3102736"/>
          <a:ext cx="10058399" cy="619965"/>
        </a:xfrm>
        <a:prstGeom prst="roundRect">
          <a:avLst>
            <a:gd name="adj" fmla="val 1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BFC844A-5851-7747-96D0-1834EE27CBCE}">
      <dsp:nvSpPr>
        <dsp:cNvPr id="0" name=""/>
        <dsp:cNvSpPr/>
      </dsp:nvSpPr>
      <dsp:spPr>
        <a:xfrm>
          <a:off x="187539" y="3242228"/>
          <a:ext cx="340980" cy="340980"/>
        </a:xfrm>
        <a:prstGeom prst="rect">
          <a:avLst/>
        </a:prstGeom>
        <a:solidFill>
          <a:schemeClr val="bg1">
            <a:hueOff val="0"/>
            <a:satOff val="0"/>
            <a:lumOff val="0"/>
            <a:alphaOff val="0"/>
          </a:schemeClr>
        </a:solidFill>
        <a:ln w="12700"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A726B15-0092-7140-B10A-0ED2E077A917}">
      <dsp:nvSpPr>
        <dsp:cNvPr id="0" name=""/>
        <dsp:cNvSpPr/>
      </dsp:nvSpPr>
      <dsp:spPr>
        <a:xfrm>
          <a:off x="716059" y="3102736"/>
          <a:ext cx="9342340" cy="6199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5613" tIns="65613" rIns="65613" bIns="65613" numCol="1" spcCol="1270" anchor="ctr" anchorCtr="0">
          <a:noAutofit/>
        </a:bodyPr>
        <a:lstStyle/>
        <a:p>
          <a:pPr marL="0" lvl="0" indent="0" algn="l" defTabSz="844550">
            <a:lnSpc>
              <a:spcPct val="100000"/>
            </a:lnSpc>
            <a:spcBef>
              <a:spcPct val="0"/>
            </a:spcBef>
            <a:spcAft>
              <a:spcPct val="35000"/>
            </a:spcAft>
            <a:buNone/>
          </a:pPr>
          <a:r>
            <a:rPr lang="en-US" sz="1900" kern="1200" dirty="0"/>
            <a:t>Factor Analysis</a:t>
          </a:r>
        </a:p>
      </dsp:txBody>
      <dsp:txXfrm>
        <a:off x="716059" y="3102736"/>
        <a:ext cx="9342340" cy="619965"/>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A804A07-7CC9-0A40-B21D-57C91E969DF6}" type="datetimeFigureOut">
              <a:rPr lang="en-US" smtClean="0"/>
              <a:t>6/21/2020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29504C4-8297-6A44-8007-0DE0F4617345}" type="slidenum">
              <a:rPr lang="en-US" smtClean="0"/>
              <a:t>‹#›</a:t>
            </a:fld>
            <a:endParaRPr lang="en-US"/>
          </a:p>
        </p:txBody>
      </p:sp>
    </p:spTree>
    <p:extLst>
      <p:ext uri="{BB962C8B-B14F-4D97-AF65-F5344CB8AC3E}">
        <p14:creationId xmlns:p14="http://schemas.microsoft.com/office/powerpoint/2010/main" val="38069552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capitalbikeshare.com/system-data"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sz="1200" b="0" i="0" u="none" strike="noStrike" kern="1200" dirty="0">
                <a:solidFill>
                  <a:schemeClr val="tx1"/>
                </a:solidFill>
                <a:effectLst/>
                <a:latin typeface="+mn-lt"/>
                <a:ea typeface="+mn-ea"/>
                <a:cs typeface="+mn-cs"/>
              </a:rPr>
              <a:t>The main goal is to implement a simple linear regression model in order to predict and draw conclusions about the 1st year of operations of this bike sharing service. (</a:t>
            </a:r>
            <a:r>
              <a:rPr lang="en-US" sz="1200" b="0" i="0" u="none" strike="noStrike" kern="1200" dirty="0">
                <a:solidFill>
                  <a:schemeClr val="tx1"/>
                </a:solidFill>
                <a:effectLst/>
                <a:latin typeface="+mn-lt"/>
                <a:ea typeface="+mn-ea"/>
                <a:cs typeface="+mn-cs"/>
                <a:hlinkClick r:id="rId3"/>
              </a:rPr>
              <a:t>http://capitalbikeshare.com/system-data</a:t>
            </a:r>
            <a:r>
              <a:rPr lang="en-US" sz="1200" b="0" i="0" u="none" strike="noStrike" kern="1200" dirty="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5"/>
          </p:nvPr>
        </p:nvSpPr>
        <p:spPr/>
        <p:txBody>
          <a:bodyPr/>
          <a:lstStyle/>
          <a:p>
            <a:fld id="{929504C4-8297-6A44-8007-0DE0F4617345}" type="slidenum">
              <a:rPr lang="en-US" smtClean="0"/>
              <a:t>1</a:t>
            </a:fld>
            <a:endParaRPr lang="en-US"/>
          </a:p>
        </p:txBody>
      </p:sp>
    </p:spTree>
    <p:extLst>
      <p:ext uri="{BB962C8B-B14F-4D97-AF65-F5344CB8AC3E}">
        <p14:creationId xmlns:p14="http://schemas.microsoft.com/office/powerpoint/2010/main" val="17218101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Test shows </a:t>
            </a:r>
            <a:r>
              <a:rPr lang="en-US" dirty="0" err="1"/>
              <a:t>thst</a:t>
            </a:r>
            <a:r>
              <a:rPr lang="en-US" dirty="0"/>
              <a:t> its not stationery as test stat is higher than 1.</a:t>
            </a:r>
          </a:p>
          <a:p>
            <a:r>
              <a:rPr lang="en-US" dirty="0"/>
              <a:t>Seasonality is removed and </a:t>
            </a:r>
            <a:r>
              <a:rPr lang="en-US" dirty="0" err="1"/>
              <a:t>differencinfg</a:t>
            </a:r>
            <a:r>
              <a:rPr lang="en-US" dirty="0"/>
              <a:t> is applied to make the data stationery. </a:t>
            </a:r>
          </a:p>
          <a:p>
            <a:r>
              <a:rPr lang="en-US" dirty="0"/>
              <a:t>First step to ARIMA modelling is making it stationery. </a:t>
            </a:r>
          </a:p>
          <a:p>
            <a:r>
              <a:rPr lang="en-US" dirty="0" err="1"/>
              <a:t>Kpss</a:t>
            </a:r>
            <a:r>
              <a:rPr lang="en-US" dirty="0"/>
              <a:t> test to see </a:t>
            </a:r>
            <a:r>
              <a:rPr lang="en-US" dirty="0" err="1"/>
              <a:t>wether</a:t>
            </a:r>
            <a:r>
              <a:rPr lang="en-US" dirty="0"/>
              <a:t> data is stationery or not.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After we do the test, we obtain that the test statistic is much bigger than the 1% critical value, indicating that the null hypothesis is rejected. </a:t>
            </a:r>
            <a:endParaRPr lang="en-US" dirty="0">
              <a:effectLst/>
            </a:endParaRP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That is, the data are not stationary. </a:t>
            </a:r>
            <a:r>
              <a:rPr lang="en-US" sz="1200" b="1" kern="1200" dirty="0">
                <a:solidFill>
                  <a:schemeClr val="tx1"/>
                </a:solidFill>
                <a:effectLst/>
                <a:latin typeface="+mn-lt"/>
                <a:ea typeface="+mn-ea"/>
                <a:cs typeface="+mn-cs"/>
              </a:rPr>
              <a:t>We can difference the data and apply the test again. </a:t>
            </a:r>
            <a:endParaRPr lang="en-US" dirty="0">
              <a:effectLst/>
            </a:endParaRPr>
          </a:p>
          <a:p>
            <a:endParaRPr lang="en-US" dirty="0"/>
          </a:p>
          <a:p>
            <a:endParaRPr lang="en-US" dirty="0"/>
          </a:p>
          <a:p>
            <a:endParaRPr lang="en-US" dirty="0"/>
          </a:p>
          <a:p>
            <a:r>
              <a:rPr lang="en-US" sz="1200" kern="1200" dirty="0">
                <a:solidFill>
                  <a:schemeClr val="tx1"/>
                </a:solidFill>
                <a:effectLst/>
                <a:latin typeface="+mn-lt"/>
                <a:ea typeface="+mn-ea"/>
                <a:cs typeface="+mn-cs"/>
              </a:rPr>
              <a:t>In other words, a stationary time series is one whose properties do not depend on the time at which the series is observed. </a:t>
            </a:r>
            <a:endParaRPr lang="en-US" dirty="0">
              <a:effectLst/>
            </a:endParaRPr>
          </a:p>
          <a:p>
            <a:r>
              <a:rPr lang="en-US" sz="1200" kern="1200" dirty="0">
                <a:solidFill>
                  <a:schemeClr val="tx1"/>
                </a:solidFill>
                <a:effectLst/>
                <a:latin typeface="+mn-lt"/>
                <a:ea typeface="+mn-ea"/>
                <a:cs typeface="+mn-cs"/>
              </a:rPr>
              <a:t>❑ So time series with trends, or with seasonality, are not stationary — the trend and seasonality will affect the value of the time series at different times. On the other hand, a white noise series is stationary — it does not matter when you observe it, it should look much the same at any period of time. </a:t>
            </a:r>
            <a:endParaRPr lang="en-US" dirty="0">
              <a:effectLst/>
            </a:endParaRPr>
          </a:p>
          <a:p>
            <a:endParaRPr lang="en-US" dirty="0"/>
          </a:p>
          <a:p>
            <a:r>
              <a:rPr lang="en-US" sz="1200" kern="1200" dirty="0">
                <a:solidFill>
                  <a:schemeClr val="tx1"/>
                </a:solidFill>
                <a:effectLst/>
                <a:latin typeface="+mn-lt"/>
                <a:ea typeface="+mn-ea"/>
                <a:cs typeface="+mn-cs"/>
              </a:rPr>
              <a:t>Transformations such as logarithms can help to stabilize the variance of a time series. </a:t>
            </a:r>
            <a:endParaRPr lang="en-US" dirty="0">
              <a:effectLst/>
            </a:endParaRPr>
          </a:p>
          <a:p>
            <a:r>
              <a:rPr lang="en-US" sz="1200" kern="1200" dirty="0">
                <a:solidFill>
                  <a:schemeClr val="tx1"/>
                </a:solidFill>
                <a:effectLst/>
                <a:latin typeface="+mn-lt"/>
                <a:ea typeface="+mn-ea"/>
                <a:cs typeface="+mn-cs"/>
              </a:rPr>
              <a:t>❑Differencing can help stabilize the mean of a time series by removing changes in the level of a time series, and therefore eliminating (or reducing) trend and seasonality. </a:t>
            </a:r>
            <a:endParaRPr lang="en-US" dirty="0">
              <a:effectLst/>
            </a:endParaRP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929504C4-8297-6A44-8007-0DE0F4617345}" type="slidenum">
              <a:rPr lang="en-US" smtClean="0"/>
              <a:t>17</a:t>
            </a:fld>
            <a:endParaRPr lang="en-US"/>
          </a:p>
        </p:txBody>
      </p:sp>
    </p:spTree>
    <p:extLst>
      <p:ext uri="{BB962C8B-B14F-4D97-AF65-F5344CB8AC3E}">
        <p14:creationId xmlns:p14="http://schemas.microsoft.com/office/powerpoint/2010/main" val="19142369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should anyone care? </a:t>
            </a:r>
          </a:p>
          <a:p>
            <a:r>
              <a:rPr lang="en-US" sz="1200" b="0" i="0" u="none" strike="noStrike" kern="1200" dirty="0">
                <a:solidFill>
                  <a:schemeClr val="tx1"/>
                </a:solidFill>
                <a:effectLst/>
                <a:latin typeface="+mn-lt"/>
                <a:ea typeface="+mn-ea"/>
                <a:cs typeface="+mn-cs"/>
              </a:rPr>
              <a:t>Bike sharing systems are a new generation of traditional bike rentals where the whole process from membership, rental and return back has become automatic. Forecasting the </a:t>
            </a:r>
            <a:r>
              <a:rPr lang="en-US" sz="1200" b="0" i="0" u="none" strike="noStrike" kern="1200" dirty="0" err="1">
                <a:solidFill>
                  <a:schemeClr val="tx1"/>
                </a:solidFill>
                <a:effectLst/>
                <a:latin typeface="+mn-lt"/>
                <a:ea typeface="+mn-ea"/>
                <a:cs typeface="+mn-cs"/>
              </a:rPr>
              <a:t>futurstic</a:t>
            </a:r>
            <a:r>
              <a:rPr lang="en-US" sz="1200" b="0" i="0" u="none" strike="noStrike" kern="1200" dirty="0">
                <a:solidFill>
                  <a:schemeClr val="tx1"/>
                </a:solidFill>
                <a:effectLst/>
                <a:latin typeface="+mn-lt"/>
                <a:ea typeface="+mn-ea"/>
                <a:cs typeface="+mn-cs"/>
              </a:rPr>
              <a:t> demand has been </a:t>
            </a:r>
            <a:r>
              <a:rPr lang="en-US" sz="1200" b="0" i="0" u="none" strike="noStrike" kern="1200" dirty="0" err="1">
                <a:solidFill>
                  <a:schemeClr val="tx1"/>
                </a:solidFill>
                <a:effectLst/>
                <a:latin typeface="+mn-lt"/>
                <a:ea typeface="+mn-ea"/>
                <a:cs typeface="+mn-cs"/>
              </a:rPr>
              <a:t>cruical</a:t>
            </a:r>
            <a:r>
              <a:rPr lang="en-US" sz="1200" b="0" i="0" u="none" strike="noStrike" kern="1200" dirty="0">
                <a:solidFill>
                  <a:schemeClr val="tx1"/>
                </a:solidFill>
                <a:effectLst/>
                <a:latin typeface="+mn-lt"/>
                <a:ea typeface="+mn-ea"/>
                <a:cs typeface="+mn-cs"/>
              </a:rPr>
              <a:t> to many businesses. With </a:t>
            </a:r>
            <a:r>
              <a:rPr lang="en-US" sz="1200" b="0" i="0" u="none" strike="noStrike" kern="1200" dirty="0" err="1">
                <a:solidFill>
                  <a:schemeClr val="tx1"/>
                </a:solidFill>
                <a:effectLst/>
                <a:latin typeface="+mn-lt"/>
                <a:ea typeface="+mn-ea"/>
                <a:cs typeface="+mn-cs"/>
              </a:rPr>
              <a:t>acurate</a:t>
            </a:r>
            <a:r>
              <a:rPr lang="en-US" sz="1200" b="0" i="0" u="none" strike="noStrike" kern="1200" dirty="0">
                <a:solidFill>
                  <a:schemeClr val="tx1"/>
                </a:solidFill>
                <a:effectLst/>
                <a:latin typeface="+mn-lt"/>
                <a:ea typeface="+mn-ea"/>
                <a:cs typeface="+mn-cs"/>
              </a:rPr>
              <a:t> forecasts the cost can be kept down by optimizing the business operations. A forecast provides this look as a foundation upon which to plan.</a:t>
            </a:r>
            <a:endParaRPr lang="en-US" dirty="0"/>
          </a:p>
        </p:txBody>
      </p:sp>
      <p:sp>
        <p:nvSpPr>
          <p:cNvPr id="4" name="Slide Number Placeholder 3"/>
          <p:cNvSpPr>
            <a:spLocks noGrp="1"/>
          </p:cNvSpPr>
          <p:nvPr>
            <p:ph type="sldNum" sz="quarter" idx="5"/>
          </p:nvPr>
        </p:nvSpPr>
        <p:spPr/>
        <p:txBody>
          <a:bodyPr/>
          <a:lstStyle/>
          <a:p>
            <a:fld id="{929504C4-8297-6A44-8007-0DE0F4617345}" type="slidenum">
              <a:rPr lang="en-US" smtClean="0"/>
              <a:t>2</a:t>
            </a:fld>
            <a:endParaRPr lang="en-US"/>
          </a:p>
        </p:txBody>
      </p:sp>
    </p:spTree>
    <p:extLst>
      <p:ext uri="{BB962C8B-B14F-4D97-AF65-F5344CB8AC3E}">
        <p14:creationId xmlns:p14="http://schemas.microsoft.com/office/powerpoint/2010/main" val="41368420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Hour dataset has the hourly count of bikes. While the day data set has the same information by </a:t>
            </a:r>
            <a:r>
              <a:rPr lang="en-US" sz="1200" b="0" i="0" u="none" strike="noStrike" kern="1200" dirty="0" err="1">
                <a:solidFill>
                  <a:schemeClr val="tx1"/>
                </a:solidFill>
                <a:effectLst/>
                <a:latin typeface="+mn-lt"/>
                <a:ea typeface="+mn-ea"/>
                <a:cs typeface="+mn-cs"/>
              </a:rPr>
              <a:t>hourwise</a:t>
            </a:r>
            <a:r>
              <a:rPr lang="en-US" sz="1200" b="0" i="0" u="none" strike="noStrike" kern="1200" dirty="0">
                <a:solidFill>
                  <a:schemeClr val="tx1"/>
                </a:solidFill>
                <a:effectLst/>
                <a:latin typeface="+mn-lt"/>
                <a:ea typeface="+mn-ea"/>
                <a:cs typeface="+mn-cs"/>
              </a:rPr>
              <a:t>. The bikes users can be a casual user or a registered user.</a:t>
            </a:r>
            <a:endParaRPr lang="en-US" dirty="0"/>
          </a:p>
        </p:txBody>
      </p:sp>
      <p:sp>
        <p:nvSpPr>
          <p:cNvPr id="4" name="Slide Number Placeholder 3"/>
          <p:cNvSpPr>
            <a:spLocks noGrp="1"/>
          </p:cNvSpPr>
          <p:nvPr>
            <p:ph type="sldNum" sz="quarter" idx="5"/>
          </p:nvPr>
        </p:nvSpPr>
        <p:spPr/>
        <p:txBody>
          <a:bodyPr/>
          <a:lstStyle/>
          <a:p>
            <a:fld id="{929504C4-8297-6A44-8007-0DE0F4617345}" type="slidenum">
              <a:rPr lang="en-US" smtClean="0"/>
              <a:t>3</a:t>
            </a:fld>
            <a:endParaRPr lang="en-US"/>
          </a:p>
        </p:txBody>
      </p:sp>
    </p:spTree>
    <p:extLst>
      <p:ext uri="{BB962C8B-B14F-4D97-AF65-F5344CB8AC3E}">
        <p14:creationId xmlns:p14="http://schemas.microsoft.com/office/powerpoint/2010/main" val="21589675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29504C4-8297-6A44-8007-0DE0F4617345}" type="slidenum">
              <a:rPr lang="en-US" smtClean="0"/>
              <a:t>4</a:t>
            </a:fld>
            <a:endParaRPr lang="en-US"/>
          </a:p>
        </p:txBody>
      </p:sp>
    </p:spTree>
    <p:extLst>
      <p:ext uri="{BB962C8B-B14F-4D97-AF65-F5344CB8AC3E}">
        <p14:creationId xmlns:p14="http://schemas.microsoft.com/office/powerpoint/2010/main" val="20740758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Bikes are least rented in first quarter(winter) and </a:t>
            </a:r>
            <a:r>
              <a:rPr lang="en-US" sz="1200" b="0" i="0" u="none" strike="noStrike" kern="1200" dirty="0" err="1">
                <a:solidFill>
                  <a:schemeClr val="tx1"/>
                </a:solidFill>
                <a:effectLst/>
                <a:latin typeface="+mn-lt"/>
                <a:ea typeface="+mn-ea"/>
                <a:cs typeface="+mn-cs"/>
              </a:rPr>
              <a:t>increse</a:t>
            </a:r>
            <a:r>
              <a:rPr lang="en-US" sz="1200" b="0" i="0" u="none" strike="noStrike" kern="1200" dirty="0">
                <a:solidFill>
                  <a:schemeClr val="tx1"/>
                </a:solidFill>
                <a:effectLst/>
                <a:latin typeface="+mn-lt"/>
                <a:ea typeface="+mn-ea"/>
                <a:cs typeface="+mn-cs"/>
              </a:rPr>
              <a:t> in spring.</a:t>
            </a:r>
          </a:p>
          <a:p>
            <a:r>
              <a:rPr lang="en-US" sz="1200" b="0" i="0" u="none" strike="noStrike" kern="1200" dirty="0">
                <a:solidFill>
                  <a:schemeClr val="tx1"/>
                </a:solidFill>
                <a:effectLst/>
                <a:latin typeface="+mn-lt"/>
                <a:ea typeface="+mn-ea"/>
                <a:cs typeface="+mn-cs"/>
              </a:rPr>
              <a:t>After Spring, there is a sudden increase in bike renting during summer.</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err="1">
                <a:solidFill>
                  <a:schemeClr val="tx1"/>
                </a:solidFill>
                <a:effectLst/>
                <a:latin typeface="+mn-lt"/>
                <a:ea typeface="+mn-ea"/>
                <a:cs typeface="+mn-cs"/>
              </a:rPr>
              <a:t>Registred</a:t>
            </a:r>
            <a:r>
              <a:rPr lang="en-US" sz="1200" b="0" i="0" u="none" strike="noStrike" kern="1200" dirty="0">
                <a:solidFill>
                  <a:schemeClr val="tx1"/>
                </a:solidFill>
                <a:effectLst/>
                <a:latin typeface="+mn-lt"/>
                <a:ea typeface="+mn-ea"/>
                <a:cs typeface="+mn-cs"/>
              </a:rPr>
              <a:t> ridership is high in </a:t>
            </a:r>
            <a:r>
              <a:rPr lang="en-US" sz="1200" b="0" i="0" u="none" strike="noStrike" kern="1200" dirty="0" err="1">
                <a:solidFill>
                  <a:schemeClr val="tx1"/>
                </a:solidFill>
                <a:effectLst/>
                <a:latin typeface="+mn-lt"/>
                <a:ea typeface="+mn-ea"/>
                <a:cs typeface="+mn-cs"/>
              </a:rPr>
              <a:t>comaprison</a:t>
            </a:r>
            <a:r>
              <a:rPr lang="en-US" sz="1200" b="0" i="0" u="none" strike="noStrike" kern="1200" dirty="0">
                <a:solidFill>
                  <a:schemeClr val="tx1"/>
                </a:solidFill>
                <a:effectLst/>
                <a:latin typeface="+mn-lt"/>
                <a:ea typeface="+mn-ea"/>
                <a:cs typeface="+mn-cs"/>
              </a:rPr>
              <a:t> to the casual ridership.</a:t>
            </a:r>
          </a:p>
          <a:p>
            <a:endParaRPr lang="en-US" dirty="0"/>
          </a:p>
        </p:txBody>
      </p:sp>
      <p:sp>
        <p:nvSpPr>
          <p:cNvPr id="4" name="Slide Number Placeholder 3"/>
          <p:cNvSpPr>
            <a:spLocks noGrp="1"/>
          </p:cNvSpPr>
          <p:nvPr>
            <p:ph type="sldNum" sz="quarter" idx="5"/>
          </p:nvPr>
        </p:nvSpPr>
        <p:spPr/>
        <p:txBody>
          <a:bodyPr/>
          <a:lstStyle/>
          <a:p>
            <a:fld id="{929504C4-8297-6A44-8007-0DE0F4617345}" type="slidenum">
              <a:rPr lang="en-US" smtClean="0"/>
              <a:t>5</a:t>
            </a:fld>
            <a:endParaRPr lang="en-US"/>
          </a:p>
        </p:txBody>
      </p:sp>
    </p:spTree>
    <p:extLst>
      <p:ext uri="{BB962C8B-B14F-4D97-AF65-F5344CB8AC3E}">
        <p14:creationId xmlns:p14="http://schemas.microsoft.com/office/powerpoint/2010/main" val="11042334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929504C4-8297-6A44-8007-0DE0F4617345}" type="slidenum">
              <a:rPr lang="en-US" smtClean="0"/>
              <a:t>6</a:t>
            </a:fld>
            <a:endParaRPr lang="en-US"/>
          </a:p>
        </p:txBody>
      </p:sp>
    </p:spTree>
    <p:extLst>
      <p:ext uri="{BB962C8B-B14F-4D97-AF65-F5344CB8AC3E}">
        <p14:creationId xmlns:p14="http://schemas.microsoft.com/office/powerpoint/2010/main" val="16937328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Ridership is based on weather as well.</a:t>
            </a:r>
          </a:p>
          <a:p>
            <a:r>
              <a:rPr lang="en-US" sz="1200" b="0" i="0" u="none" strike="noStrike" kern="1200" dirty="0">
                <a:solidFill>
                  <a:schemeClr val="tx1"/>
                </a:solidFill>
                <a:effectLst/>
                <a:latin typeface="+mn-lt"/>
                <a:ea typeface="+mn-ea"/>
                <a:cs typeface="+mn-cs"/>
              </a:rPr>
              <a:t>When weather clear, number of ridership is high.</a:t>
            </a:r>
          </a:p>
          <a:p>
            <a:endParaRPr lang="en-US" dirty="0"/>
          </a:p>
        </p:txBody>
      </p:sp>
      <p:sp>
        <p:nvSpPr>
          <p:cNvPr id="4" name="Slide Number Placeholder 3"/>
          <p:cNvSpPr>
            <a:spLocks noGrp="1"/>
          </p:cNvSpPr>
          <p:nvPr>
            <p:ph type="sldNum" sz="quarter" idx="5"/>
          </p:nvPr>
        </p:nvSpPr>
        <p:spPr/>
        <p:txBody>
          <a:bodyPr/>
          <a:lstStyle/>
          <a:p>
            <a:fld id="{929504C4-8297-6A44-8007-0DE0F4617345}" type="slidenum">
              <a:rPr lang="en-US" smtClean="0"/>
              <a:t>7</a:t>
            </a:fld>
            <a:endParaRPr lang="en-US"/>
          </a:p>
        </p:txBody>
      </p:sp>
    </p:spTree>
    <p:extLst>
      <p:ext uri="{BB962C8B-B14F-4D97-AF65-F5344CB8AC3E}">
        <p14:creationId xmlns:p14="http://schemas.microsoft.com/office/powerpoint/2010/main" val="6840249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err="1">
                <a:solidFill>
                  <a:schemeClr val="tx1"/>
                </a:solidFill>
                <a:effectLst/>
                <a:latin typeface="+mn-lt"/>
                <a:ea typeface="+mn-ea"/>
                <a:cs typeface="+mn-cs"/>
              </a:rPr>
              <a:t>Spliting</a:t>
            </a:r>
            <a:r>
              <a:rPr lang="en-US" sz="1200" b="0" i="0" u="none" strike="noStrike" kern="1200" dirty="0">
                <a:solidFill>
                  <a:schemeClr val="tx1"/>
                </a:solidFill>
                <a:effectLst/>
                <a:latin typeface="+mn-lt"/>
                <a:ea typeface="+mn-ea"/>
                <a:cs typeface="+mn-cs"/>
              </a:rPr>
              <a:t> data into training and testing sets. Took 90% of data for the training set and rest of 10% for the testing.</a:t>
            </a:r>
          </a:p>
          <a:p>
            <a:endParaRPr lang="en-US" dirty="0"/>
          </a:p>
        </p:txBody>
      </p:sp>
      <p:sp>
        <p:nvSpPr>
          <p:cNvPr id="4" name="Slide Number Placeholder 3"/>
          <p:cNvSpPr>
            <a:spLocks noGrp="1"/>
          </p:cNvSpPr>
          <p:nvPr>
            <p:ph type="sldNum" sz="quarter" idx="5"/>
          </p:nvPr>
        </p:nvSpPr>
        <p:spPr/>
        <p:txBody>
          <a:bodyPr/>
          <a:lstStyle/>
          <a:p>
            <a:fld id="{929504C4-8297-6A44-8007-0DE0F4617345}" type="slidenum">
              <a:rPr lang="en-US" smtClean="0"/>
              <a:t>11</a:t>
            </a:fld>
            <a:endParaRPr lang="en-US"/>
          </a:p>
        </p:txBody>
      </p:sp>
    </p:spTree>
    <p:extLst>
      <p:ext uri="{BB962C8B-B14F-4D97-AF65-F5344CB8AC3E}">
        <p14:creationId xmlns:p14="http://schemas.microsoft.com/office/powerpoint/2010/main" val="21243040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Demand</a:t>
            </a:r>
            <a:r>
              <a:rPr lang="en-US" sz="1200" b="0" i="0" u="none" strike="noStrike" kern="1200" dirty="0">
                <a:solidFill>
                  <a:schemeClr val="tx1"/>
                </a:solidFill>
                <a:effectLst/>
                <a:latin typeface="+mn-lt"/>
                <a:ea typeface="+mn-ea"/>
                <a:cs typeface="+mn-cs"/>
              </a:rPr>
              <a:t> is influenced by factors such as the Season, Month and Weather Conditions</a:t>
            </a:r>
          </a:p>
          <a:p>
            <a:r>
              <a:rPr lang="en-US" sz="1200" b="0" i="0" u="none" strike="noStrike" kern="1200" dirty="0">
                <a:solidFill>
                  <a:schemeClr val="tx1"/>
                </a:solidFill>
                <a:effectLst/>
                <a:latin typeface="+mn-lt"/>
                <a:ea typeface="+mn-ea"/>
                <a:cs typeface="+mn-cs"/>
              </a:rPr>
              <a:t>The plot shows the prediction of the bike users according to the factors like temperature, season, </a:t>
            </a:r>
            <a:r>
              <a:rPr lang="en-US" sz="1200" b="0" i="0" u="none" strike="noStrike" kern="1200" dirty="0" err="1">
                <a:solidFill>
                  <a:schemeClr val="tx1"/>
                </a:solidFill>
                <a:effectLst/>
                <a:latin typeface="+mn-lt"/>
                <a:ea typeface="+mn-ea"/>
                <a:cs typeface="+mn-cs"/>
              </a:rPr>
              <a:t>workingday</a:t>
            </a:r>
            <a:r>
              <a:rPr lang="en-US" sz="1200" b="0" i="0" u="none" strike="noStrike" kern="1200" dirty="0">
                <a:solidFill>
                  <a:schemeClr val="tx1"/>
                </a:solidFill>
                <a:effectLst/>
                <a:latin typeface="+mn-lt"/>
                <a:ea typeface="+mn-ea"/>
                <a:cs typeface="+mn-cs"/>
              </a:rPr>
              <a:t>, humidity and month to predict the count of the number of the bike users. </a:t>
            </a:r>
          </a:p>
          <a:p>
            <a:r>
              <a:rPr lang="en-US" sz="1200" b="0" i="0" u="none" strike="noStrike" kern="1200" dirty="0">
                <a:solidFill>
                  <a:schemeClr val="tx1"/>
                </a:solidFill>
                <a:effectLst/>
                <a:latin typeface="+mn-lt"/>
                <a:ea typeface="+mn-ea"/>
                <a:cs typeface="+mn-cs"/>
              </a:rPr>
              <a:t>The factors like temperature and season/weather affect the number of users badly and it decreases with a bad weather or high or very low temperature. The same happens with holidays/weekdays/weekends also.</a:t>
            </a:r>
          </a:p>
          <a:p>
            <a:endParaRPr lang="en-US" dirty="0"/>
          </a:p>
        </p:txBody>
      </p:sp>
      <p:sp>
        <p:nvSpPr>
          <p:cNvPr id="4" name="Slide Number Placeholder 3"/>
          <p:cNvSpPr>
            <a:spLocks noGrp="1"/>
          </p:cNvSpPr>
          <p:nvPr>
            <p:ph type="sldNum" sz="quarter" idx="5"/>
          </p:nvPr>
        </p:nvSpPr>
        <p:spPr/>
        <p:txBody>
          <a:bodyPr/>
          <a:lstStyle/>
          <a:p>
            <a:fld id="{929504C4-8297-6A44-8007-0DE0F4617345}" type="slidenum">
              <a:rPr lang="en-US" smtClean="0"/>
              <a:t>12</a:t>
            </a:fld>
            <a:endParaRPr lang="en-US"/>
          </a:p>
        </p:txBody>
      </p:sp>
    </p:spTree>
    <p:extLst>
      <p:ext uri="{BB962C8B-B14F-4D97-AF65-F5344CB8AC3E}">
        <p14:creationId xmlns:p14="http://schemas.microsoft.com/office/powerpoint/2010/main" val="28381698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4DB13E-F722-4ED6-BB00-556651E95281}"/>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7" name="Group 6">
            <a:extLst>
              <a:ext uri="{FF2B5EF4-FFF2-40B4-BE49-F238E27FC236}">
                <a16:creationId xmlns:a16="http://schemas.microsoft.com/office/drawing/2014/main" id="{E26428D7-C6F3-473D-A360-A3F5C3E8728C}"/>
              </a:ext>
            </a:extLst>
          </p:cNvPr>
          <p:cNvGrpSpPr/>
          <p:nvPr/>
        </p:nvGrpSpPr>
        <p:grpSpPr>
          <a:xfrm>
            <a:off x="5250180" y="1267730"/>
            <a:ext cx="1691640" cy="615934"/>
            <a:chOff x="5250180" y="1267730"/>
            <a:chExt cx="1691640" cy="615934"/>
          </a:xfrm>
        </p:grpSpPr>
        <p:cxnSp>
          <p:nvCxnSpPr>
            <p:cNvPr id="17" name="Straight Connector 16"/>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629103" y="2244830"/>
            <a:ext cx="8933796" cy="2437232"/>
          </a:xfrm>
        </p:spPr>
        <p:txBody>
          <a:bodyPr tIns="45720" bIns="45720" anchor="ctr">
            <a:normAutofit/>
          </a:bodyPr>
          <a:lstStyle>
            <a:lvl1pPr algn="ctr">
              <a:lnSpc>
                <a:spcPct val="83000"/>
              </a:lnSpc>
              <a:defRPr lang="en-US" sz="6800" b="0" kern="1200" cap="none"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Subtitle 2"/>
          <p:cNvSpPr>
            <a:spLocks noGrp="1"/>
          </p:cNvSpPr>
          <p:nvPr>
            <p:ph type="subTitle" idx="1"/>
          </p:nvPr>
        </p:nvSpPr>
        <p:spPr>
          <a:xfrm>
            <a:off x="1629101" y="4682062"/>
            <a:ext cx="8936846" cy="457201"/>
          </a:xfrm>
        </p:spPr>
        <p:txBody>
          <a:bodyPr>
            <a:normAutofit/>
          </a:bodyPr>
          <a:lstStyle>
            <a:lvl1pPr marL="0" indent="0" algn="ctr">
              <a:spcBef>
                <a:spcPts val="0"/>
              </a:spcBef>
              <a:buNone/>
              <a:defRPr sz="1800" spc="80" baseline="0">
                <a:solidFill>
                  <a:schemeClr val="tx1">
                    <a:lumMod val="95000"/>
                    <a:lumOff val="5000"/>
                  </a:schemeClr>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0" name="Date Placeholder 19"/>
          <p:cNvSpPr>
            <a:spLocks noGrp="1"/>
          </p:cNvSpPr>
          <p:nvPr>
            <p:ph type="dt" sz="half" idx="10"/>
          </p:nvPr>
        </p:nvSpPr>
        <p:spPr>
          <a:xfrm>
            <a:off x="5318760" y="1341256"/>
            <a:ext cx="1554480" cy="485546"/>
          </a:xfrm>
        </p:spPr>
        <p:txBody>
          <a:bodyPr/>
          <a:lstStyle>
            <a:lvl1pPr algn="ctr">
              <a:defRPr sz="1300" spc="0" baseline="0">
                <a:solidFill>
                  <a:srgbClr val="FFFFFF"/>
                </a:solidFill>
                <a:latin typeface="+mn-lt"/>
              </a:defRPr>
            </a:lvl1pPr>
          </a:lstStyle>
          <a:p>
            <a:fld id="{EA0C0817-A112-4847-8014-A94B7D2A4EA3}" type="datetime1">
              <a:rPr lang="en-US" smtClean="0"/>
              <a:t>6/21/2020</a:t>
            </a:fld>
            <a:endParaRPr lang="en-US" dirty="0"/>
          </a:p>
        </p:txBody>
      </p:sp>
      <p:sp>
        <p:nvSpPr>
          <p:cNvPr id="21" name="Footer Placeholder 20"/>
          <p:cNvSpPr>
            <a:spLocks noGrp="1"/>
          </p:cNvSpPr>
          <p:nvPr>
            <p:ph type="ftr" sz="quarter" idx="11"/>
          </p:nvPr>
        </p:nvSpPr>
        <p:spPr>
          <a:xfrm>
            <a:off x="1629100" y="5177408"/>
            <a:ext cx="5730295" cy="228600"/>
          </a:xfrm>
        </p:spPr>
        <p:txBody>
          <a:bodyPr/>
          <a:lstStyle>
            <a:lvl1pPr algn="l">
              <a:defRPr>
                <a:solidFill>
                  <a:schemeClr val="tx1">
                    <a:lumMod val="85000"/>
                    <a:lumOff val="15000"/>
                  </a:schemeClr>
                </a:solidFill>
              </a:defRPr>
            </a:lvl1pPr>
          </a:lstStyle>
          <a:p>
            <a:endParaRPr lang="en-US" dirty="0"/>
          </a:p>
        </p:txBody>
      </p:sp>
      <p:sp>
        <p:nvSpPr>
          <p:cNvPr id="22" name="Slide Number Placeholder 21"/>
          <p:cNvSpPr>
            <a:spLocks noGrp="1"/>
          </p:cNvSpPr>
          <p:nvPr>
            <p:ph type="sldNum" sz="quarter" idx="12"/>
          </p:nvPr>
        </p:nvSpPr>
        <p:spPr>
          <a:xfrm>
            <a:off x="8606920" y="5177408"/>
            <a:ext cx="1955980"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17171350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34F40B7-36AB-4376-BE14-EF7004D79BB9}" type="datetime1">
              <a:rPr lang="en-US" smtClean="0"/>
              <a:t>6/21/2020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24963074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1600" y="762000"/>
            <a:ext cx="2362200" cy="5257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762000"/>
            <a:ext cx="8077200" cy="5257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F87CAB8-DCAE-46A5-AADA-B3FAD11A54E0}" type="datetime1">
              <a:rPr lang="en-US" smtClean="0"/>
              <a:t>6/21/2020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19659353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32B432-ACDA-4023-A761-2BAB76577B62}" type="datetime1">
              <a:rPr lang="en-US" smtClean="0"/>
              <a:t>6/21/2020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1683714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A4A1889-E37C-4EC3-9E41-9DAD221CF389}"/>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3" name="Rectangle 22"/>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29156" y="2275165"/>
            <a:ext cx="8933688" cy="2406895"/>
          </a:xfrm>
        </p:spPr>
        <p:txBody>
          <a:bodyPr anchor="ctr">
            <a:normAutofit/>
          </a:bodyPr>
          <a:lstStyle>
            <a:lvl1pPr algn="ctr">
              <a:lnSpc>
                <a:spcPct val="83000"/>
              </a:lnSpc>
              <a:defRPr lang="en-US" sz="6800" kern="1200" cap="none"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grpSp>
        <p:nvGrpSpPr>
          <p:cNvPr id="16" name="Group 15">
            <a:extLst>
              <a:ext uri="{FF2B5EF4-FFF2-40B4-BE49-F238E27FC236}">
                <a16:creationId xmlns:a16="http://schemas.microsoft.com/office/drawing/2014/main" id="{1683EB04-C23E-490C-A1A6-030CF79D23C8}"/>
              </a:ext>
            </a:extLst>
          </p:cNvPr>
          <p:cNvGrpSpPr/>
          <p:nvPr/>
        </p:nvGrpSpPr>
        <p:grpSpPr>
          <a:xfrm>
            <a:off x="5250180" y="1267730"/>
            <a:ext cx="1691640" cy="615934"/>
            <a:chOff x="5250180" y="1267730"/>
            <a:chExt cx="1691640" cy="615934"/>
          </a:xfrm>
        </p:grpSpPr>
        <p:cxnSp>
          <p:nvCxnSpPr>
            <p:cNvPr id="17" name="Straight Connector 16">
              <a:extLst>
                <a:ext uri="{FF2B5EF4-FFF2-40B4-BE49-F238E27FC236}">
                  <a16:creationId xmlns:a16="http://schemas.microsoft.com/office/drawing/2014/main" id="{F8A84C03-E1CA-4A4E-81D6-9BB0C335B7A0}"/>
                </a:ext>
              </a:extLst>
            </p:cNvPr>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A26FB5A-D5D1-4DAB-AC43-7F51A7F2D197}"/>
                </a:ext>
              </a:extLst>
            </p:cNvPr>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9303F14-E560-4C02-94F4-B4695FE26813}"/>
                </a:ext>
              </a:extLst>
            </p:cNvPr>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3" name="Text Placeholder 2"/>
          <p:cNvSpPr>
            <a:spLocks noGrp="1"/>
          </p:cNvSpPr>
          <p:nvPr>
            <p:ph type="body" idx="1"/>
          </p:nvPr>
        </p:nvSpPr>
        <p:spPr>
          <a:xfrm>
            <a:off x="1629156" y="4682062"/>
            <a:ext cx="8939784" cy="457200"/>
          </a:xfrm>
        </p:spPr>
        <p:txBody>
          <a:bodyPr anchor="t">
            <a:normAutofit/>
          </a:bodyPr>
          <a:lstStyle>
            <a:lvl1pPr marL="0" indent="0" algn="ctr">
              <a:buNone/>
              <a:tabLst>
                <a:tab pos="2633663" algn="l"/>
              </a:tabLst>
              <a:defRPr sz="1800">
                <a:solidFill>
                  <a:schemeClr val="tx1">
                    <a:lumMod val="95000"/>
                    <a:lumOff val="5000"/>
                  </a:schemeClr>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318760" y="1344502"/>
            <a:ext cx="1554480" cy="498781"/>
          </a:xfrm>
        </p:spPr>
        <p:txBody>
          <a:bodyPr/>
          <a:lstStyle>
            <a:lvl1pPr algn="ctr">
              <a:defRPr lang="en-US" sz="1300" kern="1200" spc="0" baseline="0">
                <a:solidFill>
                  <a:srgbClr val="FFFFFF"/>
                </a:solidFill>
                <a:latin typeface="+mn-lt"/>
                <a:ea typeface="+mn-ea"/>
                <a:cs typeface="+mn-cs"/>
              </a:defRPr>
            </a:lvl1pPr>
          </a:lstStyle>
          <a:p>
            <a:fld id="{D9C646AA-F36E-4540-911D-FFFC0A0EF24A}" type="datetime1">
              <a:rPr lang="en-US" smtClean="0"/>
              <a:t>6/21/2020</a:t>
            </a:fld>
            <a:endParaRPr lang="en-US" dirty="0"/>
          </a:p>
        </p:txBody>
      </p:sp>
      <p:sp>
        <p:nvSpPr>
          <p:cNvPr id="5" name="Footer Placeholder 4"/>
          <p:cNvSpPr>
            <a:spLocks noGrp="1"/>
          </p:cNvSpPr>
          <p:nvPr>
            <p:ph type="ftr" sz="quarter" idx="11"/>
          </p:nvPr>
        </p:nvSpPr>
        <p:spPr>
          <a:xfrm>
            <a:off x="1629157" y="5177408"/>
            <a:ext cx="5660134" cy="228600"/>
          </a:xfrm>
        </p:spPr>
        <p:txBody>
          <a:bodyPr/>
          <a:lstStyle>
            <a:lvl1pPr algn="l">
              <a:defRPr>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12"/>
          </p:nvPr>
        </p:nvSpPr>
        <p:spPr>
          <a:xfrm>
            <a:off x="8604504" y="5177408"/>
            <a:ext cx="1958339"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33330293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680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6176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9186D26-FA5F-4637-B602-B7C2DC34CFD4}" type="datetime1">
              <a:rPr lang="en-US" smtClean="0"/>
              <a:t>6/21/2020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3330021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9848" y="2074334"/>
            <a:ext cx="4663440" cy="640080"/>
          </a:xfrm>
        </p:spPr>
        <p:txBody>
          <a:bodyPr anchor="ctr">
            <a:normAutofit/>
          </a:bodyPr>
          <a:lstStyle>
            <a:lvl1pPr marL="0" indent="0" algn="l">
              <a:spcBef>
                <a:spcPts val="0"/>
              </a:spcBef>
              <a:buNone/>
              <a:defRPr sz="1900" b="1" i="0">
                <a:solidFill>
                  <a:schemeClr val="tx1"/>
                </a:solidFill>
                <a:latin typeface="+mn-lt"/>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069848" y="2792472"/>
            <a:ext cx="4663440" cy="3163825"/>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458712" y="2074334"/>
            <a:ext cx="4663440" cy="640080"/>
          </a:xfrm>
        </p:spPr>
        <p:txBody>
          <a:bodyPr anchor="ctr">
            <a:normAutofit/>
          </a:bodyPr>
          <a:lstStyle>
            <a:lvl1pPr marL="0" indent="0" algn="l">
              <a:spcBef>
                <a:spcPts val="0"/>
              </a:spcBef>
              <a:buNone/>
              <a:defRPr sz="1900" b="1">
                <a:solidFill>
                  <a:schemeClr val="tx1"/>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458712" y="2792471"/>
            <a:ext cx="4663440" cy="3164509"/>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8A7F15D8-96D1-4781-BC50-CA8A088B2FE4}" type="datetime1">
              <a:rPr lang="en-US" smtClean="0"/>
              <a:t>6/21/2020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37418311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9A96C99-B8F8-4528-BD05-0E16E943DC09}" type="datetime1">
              <a:rPr lang="en-US" smtClean="0"/>
              <a:t>6/21/2020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32016997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636942-C211-4B28-8DBD-C953E00AF71B}" type="datetime1">
              <a:rPr lang="en-US" smtClean="0"/>
              <a:t>6/21/2020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19579391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5E1BBF9-8BEF-4353-BA68-30AAF9EBD8D8}"/>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5B941C21-2A5D-4912-AB06-1BB0C0EB6AE1}"/>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58200" y="607392"/>
            <a:ext cx="3161963" cy="1645920"/>
          </a:xfrm>
        </p:spPr>
        <p:txBody>
          <a:bodyPr anchor="b">
            <a:normAutofit/>
          </a:bodyPr>
          <a:lstStyle>
            <a:lvl1pPr algn="l" defTabSz="914400" rtl="0" eaLnBrk="1" latinLnBrk="0" hangingPunct="1">
              <a:lnSpc>
                <a:spcPct val="100000"/>
              </a:lnSpc>
              <a:spcBef>
                <a:spcPct val="0"/>
              </a:spcBef>
              <a:buNone/>
              <a:defRPr lang="en-US" sz="3200" b="0" kern="1200" cap="none" spc="0" baseline="0" dirty="0">
                <a:solidFill>
                  <a:schemeClr val="tx1"/>
                </a:solidFill>
                <a:effectLst/>
                <a:latin typeface="+mj-lt"/>
                <a:ea typeface="+mn-ea"/>
                <a:cs typeface="+mn-cs"/>
              </a:defRPr>
            </a:lvl1pPr>
          </a:lstStyle>
          <a:p>
            <a:r>
              <a:rPr lang="en-US"/>
              <a:t>Click to edit Master title style</a:t>
            </a:r>
            <a:endParaRPr lang="en-US" dirty="0"/>
          </a:p>
        </p:txBody>
      </p:sp>
      <p:sp>
        <p:nvSpPr>
          <p:cNvPr id="3" name="Content Placeholder 2"/>
          <p:cNvSpPr>
            <a:spLocks noGrp="1"/>
          </p:cNvSpPr>
          <p:nvPr>
            <p:ph idx="1"/>
          </p:nvPr>
        </p:nvSpPr>
        <p:spPr>
          <a:xfrm>
            <a:off x="685800" y="609600"/>
            <a:ext cx="6858000" cy="5334000"/>
          </a:xfrm>
        </p:spPr>
        <p:txBody>
          <a:bodyPr/>
          <a:lstStyle>
            <a:lvl1pPr>
              <a:defRPr sz="19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58200" y="2336800"/>
            <a:ext cx="3161963" cy="3606800"/>
          </a:xfrm>
        </p:spPr>
        <p:txBody>
          <a:bodyPr>
            <a:normAutofit/>
          </a:bodyPr>
          <a:lstStyle>
            <a:lvl1pPr marL="0" indent="0">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a:xfrm>
            <a:off x="5588000" y="6035040"/>
            <a:ext cx="1955800" cy="365760"/>
          </a:xfrm>
        </p:spPr>
        <p:txBody>
          <a:bodyPr/>
          <a:lstStyle>
            <a:lvl1pPr>
              <a:defRPr>
                <a:solidFill>
                  <a:schemeClr val="tx1">
                    <a:lumMod val="85000"/>
                    <a:lumOff val="15000"/>
                  </a:schemeClr>
                </a:solidFill>
              </a:defRPr>
            </a:lvl1pPr>
          </a:lstStyle>
          <a:p>
            <a:fld id="{7E8D12A6-918A-48BD-8CB9-CA713993B0EA}" type="datetime1">
              <a:rPr lang="en-US" smtClean="0"/>
              <a:t>6/21/2020</a:t>
            </a:fld>
            <a:endParaRPr lang="en-US"/>
          </a:p>
        </p:txBody>
      </p:sp>
      <p:sp>
        <p:nvSpPr>
          <p:cNvPr id="9" name="Footer Placeholder 8"/>
          <p:cNvSpPr>
            <a:spLocks noGrp="1"/>
          </p:cNvSpPr>
          <p:nvPr>
            <p:ph type="ftr" sz="quarter" idx="11"/>
          </p:nvPr>
        </p:nvSpPr>
        <p:spPr>
          <a:xfrm>
            <a:off x="685801" y="6035040"/>
            <a:ext cx="4584700" cy="365760"/>
          </a:xfrm>
        </p:spPr>
        <p:txBody>
          <a:bodyPr/>
          <a:lstStyle>
            <a:lvl1pPr algn="l">
              <a:defRPr/>
            </a:lvl1pPr>
          </a:lstStyle>
          <a:p>
            <a:endParaRPr lang="en-US"/>
          </a:p>
        </p:txBody>
      </p:sp>
      <p:sp>
        <p:nvSpPr>
          <p:cNvPr id="11" name="Slide Number Placeholder 10"/>
          <p:cNvSpPr>
            <a:spLocks noGrp="1"/>
          </p:cNvSpPr>
          <p:nvPr>
            <p:ph type="sldNum" sz="quarter" idx="12"/>
          </p:nvPr>
        </p:nvSpPr>
        <p:spPr>
          <a:xfrm>
            <a:off x="10396728" y="6035040"/>
            <a:ext cx="1223435" cy="36576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a:p>
        </p:txBody>
      </p:sp>
    </p:spTree>
    <p:extLst>
      <p:ext uri="{BB962C8B-B14F-4D97-AF65-F5344CB8AC3E}">
        <p14:creationId xmlns:p14="http://schemas.microsoft.com/office/powerpoint/2010/main" val="8897793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687CA98-D9C7-497F-A1DA-7D22F8753BCE}"/>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228599" y="237744"/>
            <a:ext cx="7696201" cy="6382512"/>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5" name="Date Placeholder 4"/>
          <p:cNvSpPr>
            <a:spLocks noGrp="1"/>
          </p:cNvSpPr>
          <p:nvPr>
            <p:ph type="dt" sz="half" idx="10"/>
          </p:nvPr>
        </p:nvSpPr>
        <p:spPr>
          <a:xfrm>
            <a:off x="5662337" y="6035040"/>
            <a:ext cx="2071963" cy="365760"/>
          </a:xfrm>
        </p:spPr>
        <p:txBody>
          <a:bodyPr/>
          <a:lstStyle>
            <a:lvl1pPr>
              <a:defRPr b="1">
                <a:solidFill>
                  <a:srgbClr val="FFFFFF"/>
                </a:solidFill>
                <a:effectLst>
                  <a:outerShdw blurRad="19050" dist="6350" dir="2700000" algn="tl" rotWithShape="0">
                    <a:prstClr val="black">
                      <a:alpha val="40000"/>
                    </a:prstClr>
                  </a:outerShdw>
                </a:effectLst>
              </a:defRPr>
            </a:lvl1pPr>
          </a:lstStyle>
          <a:p>
            <a:fld id="{E778CE86-875F-4587-BCF6-FA054AFC0D53}" type="datetime1">
              <a:rPr lang="en-US" smtClean="0"/>
              <a:pPr/>
              <a:t>6/21/2020</a:t>
            </a:fld>
            <a:endParaRPr lang="en-US" dirty="0"/>
          </a:p>
        </p:txBody>
      </p:sp>
      <p:sp>
        <p:nvSpPr>
          <p:cNvPr id="6" name="Footer Placeholder 5"/>
          <p:cNvSpPr>
            <a:spLocks noGrp="1"/>
          </p:cNvSpPr>
          <p:nvPr>
            <p:ph type="ftr" sz="quarter" idx="11"/>
          </p:nvPr>
        </p:nvSpPr>
        <p:spPr>
          <a:xfrm>
            <a:off x="612648" y="6035040"/>
            <a:ext cx="4588002" cy="365760"/>
          </a:xfrm>
        </p:spPr>
        <p:txBody>
          <a:bodyPr/>
          <a:lstStyle>
            <a:lvl1pPr marL="0" algn="r" defTabSz="914400" rtl="0" eaLnBrk="1" latinLnBrk="0" hangingPunct="1">
              <a:defRPr lang="en-US" sz="1000" b="1" kern="1200" dirty="0">
                <a:solidFill>
                  <a:srgbClr val="FFFFFF"/>
                </a:solidFill>
                <a:effectLst>
                  <a:outerShdw blurRad="19050" dist="6350" dir="2700000" algn="tl" rotWithShape="0">
                    <a:prstClr val="black">
                      <a:alpha val="40000"/>
                    </a:prstClr>
                  </a:outerShdw>
                </a:effectLst>
                <a:latin typeface="+mn-lt"/>
                <a:ea typeface="+mn-ea"/>
                <a:cs typeface="+mn-cs"/>
              </a:defRPr>
            </a:lvl1pPr>
          </a:lstStyle>
          <a:p>
            <a:pPr algn="l"/>
            <a:endParaRPr lang="en-US" dirty="0"/>
          </a:p>
        </p:txBody>
      </p:sp>
      <p:sp>
        <p:nvSpPr>
          <p:cNvPr id="7" name="Slide Number Placeholder 6"/>
          <p:cNvSpPr>
            <a:spLocks noGrp="1"/>
          </p:cNvSpPr>
          <p:nvPr>
            <p:ph type="sldNum" sz="quarter" idx="12"/>
          </p:nvPr>
        </p:nvSpPr>
        <p:spPr>
          <a:xfrm>
            <a:off x="10396728" y="6035040"/>
            <a:ext cx="1225296" cy="365760"/>
          </a:xfrm>
        </p:spPr>
        <p:txBody>
          <a:bodyPr/>
          <a:lstStyle/>
          <a:p>
            <a:fld id="{34B7E4EF-A1BD-40F4-AB7B-04F084DD991D}" type="slidenum">
              <a:rPr lang="en-US" smtClean="0"/>
              <a:t>‹#›</a:t>
            </a:fld>
            <a:endParaRPr lang="en-US"/>
          </a:p>
        </p:txBody>
      </p:sp>
      <p:sp>
        <p:nvSpPr>
          <p:cNvPr id="12" name="Rectangle 11">
            <a:extLst>
              <a:ext uri="{FF2B5EF4-FFF2-40B4-BE49-F238E27FC236}">
                <a16:creationId xmlns:a16="http://schemas.microsoft.com/office/drawing/2014/main" id="{F8B3D8CC-BB13-41A5-8F34-B8E84A4F9534}"/>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77250" y="603504"/>
            <a:ext cx="3144774" cy="1645920"/>
          </a:xfrm>
        </p:spPr>
        <p:txBody>
          <a:bodyPr anchor="b">
            <a:noAutofit/>
          </a:bodyPr>
          <a:lstStyle>
            <a:lvl1pPr algn="l">
              <a:lnSpc>
                <a:spcPct val="100000"/>
              </a:lnSpc>
              <a:defRPr sz="3200" b="0">
                <a:solidFill>
                  <a:schemeClr val="tx1"/>
                </a:solidFill>
                <a:latin typeface="+mj-lt"/>
              </a:defRPr>
            </a:lvl1pPr>
          </a:lstStyle>
          <a:p>
            <a:r>
              <a:rPr lang="en-US"/>
              <a:t>Click to edit Master title style</a:t>
            </a:r>
            <a:endParaRPr lang="en-US" dirty="0"/>
          </a:p>
        </p:txBody>
      </p:sp>
      <p:sp>
        <p:nvSpPr>
          <p:cNvPr id="4" name="Text Placeholder 3"/>
          <p:cNvSpPr>
            <a:spLocks noGrp="1"/>
          </p:cNvSpPr>
          <p:nvPr>
            <p:ph type="body" sz="half" idx="2"/>
          </p:nvPr>
        </p:nvSpPr>
        <p:spPr>
          <a:xfrm>
            <a:off x="8477250" y="2386584"/>
            <a:ext cx="3144774" cy="3511296"/>
          </a:xfrm>
        </p:spPr>
        <p:txBody>
          <a:bodyPr>
            <a:normAutofit/>
          </a:bodyPr>
          <a:lstStyle>
            <a:lvl1pPr marL="0" indent="0" algn="l">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9090607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94681D-2A4C-4A8D-B9B5-31D440D0328D}"/>
              </a:ext>
            </a:extLst>
          </p:cNvPr>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8" name="Rectangle 7"/>
          <p:cNvSpPr/>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6800" y="2103120"/>
            <a:ext cx="10058400" cy="384962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56794" y="6035040"/>
            <a:ext cx="2893045" cy="365760"/>
          </a:xfrm>
          <a:prstGeom prst="rect">
            <a:avLst/>
          </a:prstGeom>
        </p:spPr>
        <p:txBody>
          <a:bodyPr vert="horz" lIns="91440" tIns="45720" rIns="91440" bIns="45720" rtlCol="0" anchor="b"/>
          <a:lstStyle>
            <a:lvl1pPr algn="r">
              <a:defRPr sz="1000">
                <a:solidFill>
                  <a:schemeClr val="tx1">
                    <a:lumMod val="75000"/>
                    <a:lumOff val="25000"/>
                  </a:schemeClr>
                </a:solidFill>
              </a:defRPr>
            </a:lvl1pPr>
          </a:lstStyle>
          <a:p>
            <a:fld id="{F6FA2B21-3FCD-4721-B95C-427943F61125}" type="datetime1">
              <a:rPr lang="en-US" smtClean="0"/>
              <a:t>6/21/2020</a:t>
            </a:fld>
            <a:endParaRPr lang="en-US"/>
          </a:p>
        </p:txBody>
      </p:sp>
      <p:sp>
        <p:nvSpPr>
          <p:cNvPr id="5" name="Footer Placeholder 4"/>
          <p:cNvSpPr>
            <a:spLocks noGrp="1"/>
          </p:cNvSpPr>
          <p:nvPr>
            <p:ph type="ftr" sz="quarter" idx="3"/>
          </p:nvPr>
        </p:nvSpPr>
        <p:spPr>
          <a:xfrm>
            <a:off x="1066800" y="6035040"/>
            <a:ext cx="5816600" cy="365760"/>
          </a:xfrm>
          <a:prstGeom prst="rect">
            <a:avLst/>
          </a:prstGeom>
        </p:spPr>
        <p:txBody>
          <a:bodyPr vert="horz" lIns="91440" tIns="45720" rIns="91440" bIns="45720" rtlCol="0" anchor="b"/>
          <a:lstStyle>
            <a:lvl1pPr algn="l">
              <a:defRPr sz="1000">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4"/>
          </p:nvPr>
        </p:nvSpPr>
        <p:spPr>
          <a:xfrm>
            <a:off x="10287000" y="6035040"/>
            <a:ext cx="838200" cy="365760"/>
          </a:xfrm>
          <a:prstGeom prst="rect">
            <a:avLst/>
          </a:prstGeom>
        </p:spPr>
        <p:txBody>
          <a:bodyPr vert="horz" lIns="91440" tIns="45720" rIns="91440" bIns="45720" rtlCol="0" anchor="b"/>
          <a:lstStyle>
            <a:lvl1pPr algn="r">
              <a:defRPr sz="1000">
                <a:solidFill>
                  <a:schemeClr val="tx1">
                    <a:lumMod val="75000"/>
                    <a:lumOff val="25000"/>
                  </a:schemeClr>
                </a:solidFill>
              </a:defRPr>
            </a:lvl1pPr>
          </a:lstStyle>
          <a:p>
            <a:fld id="{34B7E4EF-A1BD-40F4-AB7B-04F084DD991D}" type="slidenum">
              <a:rPr lang="en-US" smtClean="0"/>
              <a:t>‹#›</a:t>
            </a:fld>
            <a:endParaRPr lang="en-US"/>
          </a:p>
        </p:txBody>
      </p:sp>
    </p:spTree>
    <p:extLst>
      <p:ext uri="{BB962C8B-B14F-4D97-AF65-F5344CB8AC3E}">
        <p14:creationId xmlns:p14="http://schemas.microsoft.com/office/powerpoint/2010/main" val="3032307624"/>
      </p:ext>
    </p:extLst>
  </p:cSld>
  <p:clrMap bg1="lt1" tx1="dk1" bg2="lt2" tx2="dk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699" r:id="rId6"/>
    <p:sldLayoutId id="2147483694" r:id="rId7"/>
    <p:sldLayoutId id="2147483695" r:id="rId8"/>
    <p:sldLayoutId id="2147483696" r:id="rId9"/>
    <p:sldLayoutId id="2147483697" r:id="rId10"/>
    <p:sldLayoutId id="2147483698" r:id="rId11"/>
  </p:sldLayoutIdLst>
  <p:hf sldNum="0" hdr="0" ftr="0" dt="0"/>
  <p:txStyles>
    <p:titleStyle>
      <a:lvl1pPr algn="l" defTabSz="914400" rtl="0" eaLnBrk="1" latinLnBrk="0" hangingPunct="1">
        <a:lnSpc>
          <a:spcPct val="90000"/>
        </a:lnSpc>
        <a:spcBef>
          <a:spcPct val="0"/>
        </a:spcBef>
        <a:buNone/>
        <a:defRPr lang="en-US" sz="3600" b="1" i="0" kern="1200" cap="none" spc="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picture containing person, woman, holding, young&#10;&#10;Description automatically generated">
            <a:extLst>
              <a:ext uri="{FF2B5EF4-FFF2-40B4-BE49-F238E27FC236}">
                <a16:creationId xmlns:a16="http://schemas.microsoft.com/office/drawing/2014/main" id="{C3F4D1C3-DEDB-2149-A794-E954D6B7FE6C}"/>
              </a:ext>
            </a:extLst>
          </p:cNvPr>
          <p:cNvPicPr>
            <a:picLocks noChangeAspect="1"/>
          </p:cNvPicPr>
          <p:nvPr/>
        </p:nvPicPr>
        <p:blipFill rotWithShape="1">
          <a:blip r:embed="rId3"/>
          <a:srcRect t="15730"/>
          <a:stretch/>
        </p:blipFill>
        <p:spPr>
          <a:xfrm>
            <a:off x="1" y="0"/>
            <a:ext cx="12191999" cy="6858000"/>
          </a:xfrm>
          <a:prstGeom prst="rect">
            <a:avLst/>
          </a:prstGeom>
        </p:spPr>
      </p:pic>
      <p:sp>
        <p:nvSpPr>
          <p:cNvPr id="53" name="Rectangle 52">
            <a:extLst>
              <a:ext uri="{FF2B5EF4-FFF2-40B4-BE49-F238E27FC236}">
                <a16:creationId xmlns:a16="http://schemas.microsoft.com/office/drawing/2014/main" id="{2644B391-9BFE-445C-A9EC-F544BB85FB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29790" y="0"/>
            <a:ext cx="4662210" cy="6858000"/>
          </a:xfrm>
          <a:prstGeom prst="rect">
            <a:avLst/>
          </a:prstGeom>
          <a:solidFill>
            <a:schemeClr val="bg1">
              <a:alpha val="30000"/>
            </a:schemeClr>
          </a:solidFill>
          <a:ln w="6350" cap="sq" cmpd="sng" algn="ctr">
            <a:noFill/>
            <a:prstDash val="solid"/>
            <a:miter lim="800000"/>
          </a:ln>
          <a:effectLst/>
        </p:spPr>
      </p:sp>
      <p:sp>
        <p:nvSpPr>
          <p:cNvPr id="55" name="Rectangle 54">
            <a:extLst>
              <a:ext uri="{FF2B5EF4-FFF2-40B4-BE49-F238E27FC236}">
                <a16:creationId xmlns:a16="http://schemas.microsoft.com/office/drawing/2014/main" id="{17B6D4D1-B988-457E-986C-12FB1339E6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29790" y="0"/>
            <a:ext cx="4662210" cy="6858000"/>
          </a:xfrm>
          <a:prstGeom prst="rect">
            <a:avLst/>
          </a:prstGeom>
          <a:solidFill>
            <a:srgbClr val="C39790">
              <a:alpha val="40000"/>
            </a:srgbClr>
          </a:solidFill>
          <a:ln w="6350" cap="sq" cmpd="sng" algn="ctr">
            <a:noFill/>
            <a:prstDash val="solid"/>
            <a:miter lim="800000"/>
          </a:ln>
          <a:effectLst/>
        </p:spPr>
      </p:sp>
      <p:sp>
        <p:nvSpPr>
          <p:cNvPr id="57" name="Rectangle 56">
            <a:extLst>
              <a:ext uri="{FF2B5EF4-FFF2-40B4-BE49-F238E27FC236}">
                <a16:creationId xmlns:a16="http://schemas.microsoft.com/office/drawing/2014/main" id="{80F26E69-87D9-4655-AE7B-280A87AA3C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93767" y="164592"/>
            <a:ext cx="4334256" cy="6528816"/>
          </a:xfrm>
          <a:prstGeom prst="rect">
            <a:avLst/>
          </a:prstGeom>
          <a:noFill/>
          <a:ln w="6350" cap="sq" cmpd="sng" algn="ctr">
            <a:solidFill>
              <a:schemeClr val="tx1"/>
            </a:solidFill>
            <a:prstDash val="solid"/>
            <a:miter lim="800000"/>
          </a:ln>
          <a:effectLst>
            <a:softEdge rad="0"/>
          </a:effectLst>
        </p:spPr>
      </p:sp>
      <p:sp>
        <p:nvSpPr>
          <p:cNvPr id="2" name="Title 1">
            <a:extLst>
              <a:ext uri="{FF2B5EF4-FFF2-40B4-BE49-F238E27FC236}">
                <a16:creationId xmlns:a16="http://schemas.microsoft.com/office/drawing/2014/main" id="{7E53A274-9076-854B-A4E0-F6ED017DB0A5}"/>
              </a:ext>
            </a:extLst>
          </p:cNvPr>
          <p:cNvSpPr>
            <a:spLocks noGrp="1"/>
          </p:cNvSpPr>
          <p:nvPr>
            <p:ph type="ctrTitle"/>
          </p:nvPr>
        </p:nvSpPr>
        <p:spPr>
          <a:xfrm>
            <a:off x="7996314" y="1340361"/>
            <a:ext cx="3729162" cy="3341700"/>
          </a:xfrm>
        </p:spPr>
        <p:txBody>
          <a:bodyPr>
            <a:normAutofit/>
          </a:bodyPr>
          <a:lstStyle/>
          <a:p>
            <a:r>
              <a:rPr lang="en-US" sz="3600" dirty="0">
                <a:solidFill>
                  <a:schemeClr val="tx1"/>
                </a:solidFill>
              </a:rPr>
              <a:t>Suicide Rate Analysis</a:t>
            </a:r>
          </a:p>
        </p:txBody>
      </p:sp>
      <p:sp>
        <p:nvSpPr>
          <p:cNvPr id="3" name="Subtitle 2">
            <a:extLst>
              <a:ext uri="{FF2B5EF4-FFF2-40B4-BE49-F238E27FC236}">
                <a16:creationId xmlns:a16="http://schemas.microsoft.com/office/drawing/2014/main" id="{5C27CC60-D8F1-414D-9CEA-1BF96DB25C1B}"/>
              </a:ext>
            </a:extLst>
          </p:cNvPr>
          <p:cNvSpPr>
            <a:spLocks noGrp="1"/>
          </p:cNvSpPr>
          <p:nvPr>
            <p:ph type="subTitle" idx="1"/>
          </p:nvPr>
        </p:nvSpPr>
        <p:spPr>
          <a:xfrm>
            <a:off x="7964074" y="4731476"/>
            <a:ext cx="3793642" cy="970905"/>
          </a:xfrm>
        </p:spPr>
        <p:txBody>
          <a:bodyPr>
            <a:normAutofit/>
          </a:bodyPr>
          <a:lstStyle/>
          <a:p>
            <a:pPr>
              <a:lnSpc>
                <a:spcPct val="90000"/>
              </a:lnSpc>
              <a:spcAft>
                <a:spcPts val="600"/>
              </a:spcAft>
            </a:pPr>
            <a:r>
              <a:rPr lang="en-US" sz="1700">
                <a:solidFill>
                  <a:schemeClr val="tx1"/>
                </a:solidFill>
              </a:rPr>
              <a:t>Aishwary Gawande</a:t>
            </a:r>
          </a:p>
          <a:p>
            <a:pPr>
              <a:lnSpc>
                <a:spcPct val="90000"/>
              </a:lnSpc>
              <a:spcAft>
                <a:spcPts val="600"/>
              </a:spcAft>
            </a:pPr>
            <a:r>
              <a:rPr lang="en-US" sz="1700">
                <a:solidFill>
                  <a:schemeClr val="tx1"/>
                </a:solidFill>
              </a:rPr>
              <a:t>Nitish Singh</a:t>
            </a:r>
          </a:p>
          <a:p>
            <a:pPr>
              <a:lnSpc>
                <a:spcPct val="90000"/>
              </a:lnSpc>
              <a:spcAft>
                <a:spcPts val="600"/>
              </a:spcAft>
            </a:pPr>
            <a:r>
              <a:rPr lang="en-US" sz="1700">
                <a:solidFill>
                  <a:schemeClr val="tx1"/>
                </a:solidFill>
              </a:rPr>
              <a:t>Zahra Booyavi</a:t>
            </a:r>
          </a:p>
        </p:txBody>
      </p:sp>
    </p:spTree>
    <p:extLst>
      <p:ext uri="{BB962C8B-B14F-4D97-AF65-F5344CB8AC3E}">
        <p14:creationId xmlns:p14="http://schemas.microsoft.com/office/powerpoint/2010/main" val="1125744015"/>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E13A12-A3DC-854D-BB66-F391C6EADB94}"/>
              </a:ext>
            </a:extLst>
          </p:cNvPr>
          <p:cNvSpPr>
            <a:spLocks noGrp="1"/>
          </p:cNvSpPr>
          <p:nvPr>
            <p:ph type="title" idx="4294967295"/>
          </p:nvPr>
        </p:nvSpPr>
        <p:spPr>
          <a:xfrm>
            <a:off x="800100" y="254000"/>
            <a:ext cx="10672763" cy="1457325"/>
          </a:xfrm>
        </p:spPr>
        <p:txBody>
          <a:bodyPr vert="horz" lIns="91440" tIns="45720" rIns="91440" bIns="45720" rtlCol="0" anchor="ctr">
            <a:normAutofit/>
          </a:bodyPr>
          <a:lstStyle/>
          <a:p>
            <a:pPr algn="ctr">
              <a:lnSpc>
                <a:spcPct val="83000"/>
              </a:lnSpc>
            </a:pPr>
            <a:r>
              <a:rPr lang="en-US" sz="3200" cap="all" spc="-100" dirty="0">
                <a:solidFill>
                  <a:schemeClr val="tx1"/>
                </a:solidFill>
              </a:rPr>
              <a:t>Correlation between the Quantitative Variables</a:t>
            </a:r>
          </a:p>
        </p:txBody>
      </p:sp>
      <p:pic>
        <p:nvPicPr>
          <p:cNvPr id="4" name="Picture 3" descr="A close up of a piece of paper&#10;&#10;Description automatically generated">
            <a:extLst>
              <a:ext uri="{FF2B5EF4-FFF2-40B4-BE49-F238E27FC236}">
                <a16:creationId xmlns:a16="http://schemas.microsoft.com/office/drawing/2014/main" id="{9E31F9D0-0EDC-4A46-B2CF-3935D39B5D38}"/>
              </a:ext>
            </a:extLst>
          </p:cNvPr>
          <p:cNvPicPr>
            <a:picLocks noChangeAspect="1"/>
          </p:cNvPicPr>
          <p:nvPr/>
        </p:nvPicPr>
        <p:blipFill>
          <a:blip r:embed="rId2"/>
          <a:stretch>
            <a:fillRect/>
          </a:stretch>
        </p:blipFill>
        <p:spPr>
          <a:xfrm>
            <a:off x="437147" y="1212160"/>
            <a:ext cx="6360694" cy="5176669"/>
          </a:xfrm>
          <a:prstGeom prst="rect">
            <a:avLst/>
          </a:prstGeom>
        </p:spPr>
      </p:pic>
      <p:sp>
        <p:nvSpPr>
          <p:cNvPr id="11" name="TextBox 10">
            <a:extLst>
              <a:ext uri="{FF2B5EF4-FFF2-40B4-BE49-F238E27FC236}">
                <a16:creationId xmlns:a16="http://schemas.microsoft.com/office/drawing/2014/main" id="{E89220C5-FEF6-EE48-9733-48943E961044}"/>
              </a:ext>
            </a:extLst>
          </p:cNvPr>
          <p:cNvSpPr txBox="1"/>
          <p:nvPr/>
        </p:nvSpPr>
        <p:spPr>
          <a:xfrm>
            <a:off x="7079831" y="1285875"/>
            <a:ext cx="4675023" cy="1754326"/>
          </a:xfrm>
          <a:prstGeom prst="rect">
            <a:avLst/>
          </a:prstGeom>
          <a:noFill/>
        </p:spPr>
        <p:txBody>
          <a:bodyPr wrap="square" rtlCol="0">
            <a:spAutoFit/>
          </a:bodyPr>
          <a:lstStyle/>
          <a:p>
            <a:r>
              <a:rPr lang="en-US" dirty="0"/>
              <a:t>options(</a:t>
            </a:r>
            <a:r>
              <a:rPr lang="en-US" dirty="0" err="1"/>
              <a:t>repr.plot.height</a:t>
            </a:r>
            <a:r>
              <a:rPr lang="en-US" dirty="0"/>
              <a:t> = 4, </a:t>
            </a:r>
            <a:r>
              <a:rPr lang="en-US" dirty="0" err="1"/>
              <a:t>repr.plot.res</a:t>
            </a:r>
            <a:r>
              <a:rPr lang="en-US" dirty="0"/>
              <a:t> = 180, </a:t>
            </a:r>
            <a:r>
              <a:rPr lang="en-US" dirty="0" err="1"/>
              <a:t>repr.plot.width</a:t>
            </a:r>
            <a:r>
              <a:rPr lang="en-US" dirty="0"/>
              <a:t> = 6)</a:t>
            </a:r>
          </a:p>
          <a:p>
            <a:r>
              <a:rPr lang="en-US" dirty="0"/>
              <a:t>data[,</a:t>
            </a:r>
            <a:r>
              <a:rPr lang="en-US" dirty="0" err="1"/>
              <a:t>sapply</a:t>
            </a:r>
            <a:r>
              <a:rPr lang="en-US" dirty="0"/>
              <a:t>(data, </a:t>
            </a:r>
            <a:r>
              <a:rPr lang="en-US" dirty="0" err="1"/>
              <a:t>is.numeric</a:t>
            </a:r>
            <a:r>
              <a:rPr lang="en-US" dirty="0"/>
              <a:t>)] %&gt;% </a:t>
            </a:r>
          </a:p>
          <a:p>
            <a:r>
              <a:rPr lang="en-US" dirty="0"/>
              <a:t>  cor(use = "</a:t>
            </a:r>
            <a:r>
              <a:rPr lang="en-US" dirty="0" err="1"/>
              <a:t>complete.obs</a:t>
            </a:r>
            <a:r>
              <a:rPr lang="en-US" dirty="0"/>
              <a:t>") %&gt;% </a:t>
            </a:r>
            <a:r>
              <a:rPr lang="en-US" dirty="0" err="1"/>
              <a:t>ggcorrplot</a:t>
            </a:r>
            <a:r>
              <a:rPr lang="en-US" dirty="0"/>
              <a:t>(</a:t>
            </a:r>
            <a:r>
              <a:rPr lang="en-US" dirty="0" err="1"/>
              <a:t>hc.order</a:t>
            </a:r>
            <a:r>
              <a:rPr lang="en-US" dirty="0"/>
              <a:t> = TRUE, type = "lower", lab = TRUE)</a:t>
            </a:r>
          </a:p>
        </p:txBody>
      </p:sp>
      <p:sp>
        <p:nvSpPr>
          <p:cNvPr id="12" name="TextBox 11">
            <a:extLst>
              <a:ext uri="{FF2B5EF4-FFF2-40B4-BE49-F238E27FC236}">
                <a16:creationId xmlns:a16="http://schemas.microsoft.com/office/drawing/2014/main" id="{5D66F011-69D1-E54C-B24D-89CEE6D8F6FF}"/>
              </a:ext>
            </a:extLst>
          </p:cNvPr>
          <p:cNvSpPr txBox="1"/>
          <p:nvPr/>
        </p:nvSpPr>
        <p:spPr>
          <a:xfrm>
            <a:off x="6797840" y="3040201"/>
            <a:ext cx="5030705" cy="3416320"/>
          </a:xfrm>
          <a:prstGeom prst="rect">
            <a:avLst/>
          </a:prstGeom>
          <a:noFill/>
        </p:spPr>
        <p:txBody>
          <a:bodyPr wrap="square" rtlCol="0">
            <a:spAutoFit/>
          </a:bodyPr>
          <a:lstStyle/>
          <a:p>
            <a:r>
              <a:rPr lang="en-US" dirty="0"/>
              <a:t>Human development index correlates positively with the per capita GDP (0.77), </a:t>
            </a:r>
          </a:p>
          <a:p>
            <a:r>
              <a:rPr lang="en-US" dirty="0"/>
              <a:t>which means that these two variables tend to go in the same direction.</a:t>
            </a:r>
          </a:p>
          <a:p>
            <a:endParaRPr lang="en-US" dirty="0"/>
          </a:p>
          <a:p>
            <a:r>
              <a:rPr lang="en-US" dirty="0"/>
              <a:t>The number of suicide is positively correlated with the population (country).</a:t>
            </a:r>
          </a:p>
          <a:p>
            <a:r>
              <a:rPr lang="en-US" dirty="0"/>
              <a:t>The reason for this correlation is that it is a time series: the number of suicide increases with the growth of the population which itself increases with time,  the same goes for the GDP, which increases every year.</a:t>
            </a:r>
          </a:p>
        </p:txBody>
      </p:sp>
    </p:spTree>
    <p:extLst>
      <p:ext uri="{BB962C8B-B14F-4D97-AF65-F5344CB8AC3E}">
        <p14:creationId xmlns:p14="http://schemas.microsoft.com/office/powerpoint/2010/main" val="15432587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9" name="Rectangle 88">
            <a:extLst>
              <a:ext uri="{FF2B5EF4-FFF2-40B4-BE49-F238E27FC236}">
                <a16:creationId xmlns:a16="http://schemas.microsoft.com/office/drawing/2014/main" id="{B6EE7E08-B389-43E5-B019-1B0A8ACBBD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1"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33" descr="A screenshot of a map&#10;&#10;Description automatically generated">
            <a:extLst>
              <a:ext uri="{FF2B5EF4-FFF2-40B4-BE49-F238E27FC236}">
                <a16:creationId xmlns:a16="http://schemas.microsoft.com/office/drawing/2014/main" id="{4CCF2E56-133F-D341-B0AC-7CEBDA3F66C4}"/>
              </a:ext>
            </a:extLst>
          </p:cNvPr>
          <p:cNvPicPr>
            <a:picLocks noChangeAspect="1"/>
          </p:cNvPicPr>
          <p:nvPr/>
        </p:nvPicPr>
        <p:blipFill>
          <a:blip r:embed="rId3"/>
          <a:stretch>
            <a:fillRect/>
          </a:stretch>
        </p:blipFill>
        <p:spPr>
          <a:xfrm>
            <a:off x="103342" y="755374"/>
            <a:ext cx="6468072" cy="5035826"/>
          </a:xfrm>
          <a:prstGeom prst="rect">
            <a:avLst/>
          </a:prstGeom>
        </p:spPr>
      </p:pic>
      <p:sp>
        <p:nvSpPr>
          <p:cNvPr id="91" name="Rectangle 90">
            <a:extLst>
              <a:ext uri="{FF2B5EF4-FFF2-40B4-BE49-F238E27FC236}">
                <a16:creationId xmlns:a16="http://schemas.microsoft.com/office/drawing/2014/main" id="{E60D94A5-8A09-4BAB-8F7C-69BC34C54D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21267" y="255102"/>
            <a:ext cx="5342133" cy="6361598"/>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92">
            <a:extLst>
              <a:ext uri="{FF2B5EF4-FFF2-40B4-BE49-F238E27FC236}">
                <a16:creationId xmlns:a16="http://schemas.microsoft.com/office/drawing/2014/main" id="{7A1AE32B-3A6E-4C5E-8FEB-73861B9A26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69100" y="393365"/>
            <a:ext cx="5018211" cy="6035547"/>
          </a:xfrm>
          <a:prstGeom prst="rect">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B3FF0B8-448A-B742-9529-481D0653DB17}"/>
              </a:ext>
            </a:extLst>
          </p:cNvPr>
          <p:cNvSpPr>
            <a:spLocks noGrp="1"/>
          </p:cNvSpPr>
          <p:nvPr>
            <p:ph type="title"/>
          </p:nvPr>
        </p:nvSpPr>
        <p:spPr>
          <a:xfrm>
            <a:off x="7064082" y="642594"/>
            <a:ext cx="4472921" cy="1643928"/>
          </a:xfrm>
        </p:spPr>
        <p:txBody>
          <a:bodyPr vert="horz" lIns="91440" tIns="45720" rIns="91440" bIns="45720" rtlCol="0" anchor="ctr">
            <a:normAutofit/>
          </a:bodyPr>
          <a:lstStyle/>
          <a:p>
            <a:r>
              <a:rPr lang="en-US" sz="3700"/>
              <a:t>Principle Component Analysis</a:t>
            </a:r>
          </a:p>
        </p:txBody>
      </p:sp>
      <p:sp>
        <p:nvSpPr>
          <p:cNvPr id="18" name="TextBox 17">
            <a:extLst>
              <a:ext uri="{FF2B5EF4-FFF2-40B4-BE49-F238E27FC236}">
                <a16:creationId xmlns:a16="http://schemas.microsoft.com/office/drawing/2014/main" id="{FD99F0AB-6AAA-3849-BE60-2BC103ADFBC1}"/>
              </a:ext>
            </a:extLst>
          </p:cNvPr>
          <p:cNvSpPr txBox="1"/>
          <p:nvPr/>
        </p:nvSpPr>
        <p:spPr>
          <a:xfrm>
            <a:off x="7064082" y="2385390"/>
            <a:ext cx="4472922" cy="3649649"/>
          </a:xfrm>
          <a:prstGeom prst="rect">
            <a:avLst/>
          </a:prstGeom>
        </p:spPr>
        <p:txBody>
          <a:bodyPr vert="horz" lIns="91440" tIns="45720" rIns="91440" bIns="45720" rtlCol="0">
            <a:normAutofit/>
          </a:bodyPr>
          <a:lstStyle/>
          <a:p>
            <a:pPr indent="-182880">
              <a:lnSpc>
                <a:spcPct val="90000"/>
              </a:lnSpc>
              <a:spcAft>
                <a:spcPts val="600"/>
              </a:spcAft>
              <a:buClr>
                <a:schemeClr val="tx1">
                  <a:lumMod val="85000"/>
                  <a:lumOff val="15000"/>
                </a:schemeClr>
              </a:buClr>
              <a:buFont typeface="Garamond" pitchFamily="18" charset="0"/>
              <a:buChar char="◦"/>
            </a:pPr>
            <a:r>
              <a:rPr lang="en-US" sz="1700"/>
              <a:t>The first dimension explains 53% of the variability among the countries. It is positively influenced by the 3 variables, but GDP per capita has a stronger influence on this first dimension.   </a:t>
            </a:r>
          </a:p>
          <a:p>
            <a:pPr indent="-182880">
              <a:lnSpc>
                <a:spcPct val="90000"/>
              </a:lnSpc>
              <a:spcAft>
                <a:spcPts val="600"/>
              </a:spcAft>
              <a:buClr>
                <a:schemeClr val="tx1">
                  <a:lumMod val="85000"/>
                  <a:lumOff val="15000"/>
                </a:schemeClr>
              </a:buClr>
              <a:buFont typeface="Garamond" pitchFamily="18" charset="0"/>
              <a:buChar char="◦"/>
            </a:pPr>
            <a:r>
              <a:rPr lang="en-US" sz="1700"/>
              <a:t>The second dimension explains 29% of information and is strongly influenced positively by the population and negatively by suicide.</a:t>
            </a:r>
          </a:p>
          <a:p>
            <a:pPr indent="-182880">
              <a:lnSpc>
                <a:spcPct val="90000"/>
              </a:lnSpc>
              <a:spcAft>
                <a:spcPts val="600"/>
              </a:spcAft>
              <a:buClr>
                <a:schemeClr val="tx1">
                  <a:lumMod val="85000"/>
                  <a:lumOff val="15000"/>
                </a:schemeClr>
              </a:buClr>
              <a:buFont typeface="Garamond" pitchFamily="18" charset="0"/>
              <a:buChar char="◦"/>
            </a:pPr>
            <a:r>
              <a:rPr lang="en-US" sz="1700"/>
              <a:t>These two axes allow us to say that a country whose coordinates are located to the right of this graph is a rich country. Similarly a country located at the top is a populated country. </a:t>
            </a:r>
          </a:p>
          <a:p>
            <a:pPr indent="-182880">
              <a:lnSpc>
                <a:spcPct val="90000"/>
              </a:lnSpc>
              <a:spcAft>
                <a:spcPts val="600"/>
              </a:spcAft>
              <a:buClr>
                <a:schemeClr val="tx1">
                  <a:lumMod val="85000"/>
                  <a:lumOff val="15000"/>
                </a:schemeClr>
              </a:buClr>
              <a:buFont typeface="Garamond" pitchFamily="18" charset="0"/>
              <a:buChar char="◦"/>
            </a:pPr>
            <a:r>
              <a:rPr lang="en-US" sz="1700"/>
              <a:t> If the country is located at the bottom of the graph the higher is the proportion of suicide in that country. </a:t>
            </a:r>
          </a:p>
        </p:txBody>
      </p:sp>
    </p:spTree>
    <p:extLst>
      <p:ext uri="{BB962C8B-B14F-4D97-AF65-F5344CB8AC3E}">
        <p14:creationId xmlns:p14="http://schemas.microsoft.com/office/powerpoint/2010/main" val="7932811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2" name="Rectangle 41">
            <a:extLst>
              <a:ext uri="{FF2B5EF4-FFF2-40B4-BE49-F238E27FC236}">
                <a16:creationId xmlns:a16="http://schemas.microsoft.com/office/drawing/2014/main" id="{78632963-757B-40C2-BB84-FC6107A54D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66" y="0"/>
            <a:ext cx="12193866"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Rectangle 43">
            <a:extLst>
              <a:ext uri="{FF2B5EF4-FFF2-40B4-BE49-F238E27FC236}">
                <a16:creationId xmlns:a16="http://schemas.microsoft.com/office/drawing/2014/main" id="{2853AE55-7E35-44B0-89F1-3F52B262AF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39709" y="253548"/>
            <a:ext cx="5612193" cy="6361598"/>
          </a:xfrm>
          <a:prstGeom prst="rect">
            <a:avLst/>
          </a:prstGeom>
          <a:solidFill>
            <a:schemeClr val="bg1">
              <a:lumMod val="7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DBC4BE4D-4B50-4F51-9F85-4B5D60B02D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87542" y="407588"/>
            <a:ext cx="5299768" cy="6022878"/>
          </a:xfrm>
          <a:prstGeom prst="rect">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3229A31C-8B8F-BA46-9FC1-539E682D10C8}"/>
              </a:ext>
            </a:extLst>
          </p:cNvPr>
          <p:cNvSpPr txBox="1"/>
          <p:nvPr/>
        </p:nvSpPr>
        <p:spPr>
          <a:xfrm>
            <a:off x="6836350" y="1839956"/>
            <a:ext cx="4602152" cy="3715424"/>
          </a:xfrm>
          <a:prstGeom prst="rect">
            <a:avLst/>
          </a:prstGeom>
        </p:spPr>
        <p:txBody>
          <a:bodyPr vert="horz" lIns="91440" tIns="45720" rIns="91440" bIns="45720" rtlCol="0">
            <a:normAutofit/>
          </a:bodyPr>
          <a:lstStyle/>
          <a:p>
            <a:pPr indent="-182880">
              <a:spcAft>
                <a:spcPts val="600"/>
              </a:spcAft>
              <a:buClr>
                <a:schemeClr val="tx1">
                  <a:lumMod val="85000"/>
                  <a:lumOff val="15000"/>
                </a:schemeClr>
              </a:buClr>
              <a:buFont typeface="Garamond" pitchFamily="18" charset="0"/>
              <a:buChar char="◦"/>
            </a:pPr>
            <a:r>
              <a:rPr lang="en-US"/>
              <a:t>Compared to the results obtained in 1986, the two dimensions have about the same importance. </a:t>
            </a:r>
          </a:p>
          <a:p>
            <a:pPr indent="-182880">
              <a:spcAft>
                <a:spcPts val="600"/>
              </a:spcAft>
              <a:buClr>
                <a:schemeClr val="tx1">
                  <a:lumMod val="85000"/>
                  <a:lumOff val="15000"/>
                </a:schemeClr>
              </a:buClr>
              <a:buFont typeface="Garamond" pitchFamily="18" charset="0"/>
              <a:buChar char="◦"/>
            </a:pPr>
            <a:r>
              <a:rPr lang="en-US"/>
              <a:t>Suicide is not as important as it was in 1986. The direcion of arrows has changed: the more a country is on the right, the higher its suicide rate.</a:t>
            </a:r>
          </a:p>
          <a:p>
            <a:pPr indent="-182880">
              <a:spcAft>
                <a:spcPts val="600"/>
              </a:spcAft>
              <a:buClr>
                <a:schemeClr val="tx1">
                  <a:lumMod val="85000"/>
                  <a:lumOff val="15000"/>
                </a:schemeClr>
              </a:buClr>
              <a:buFont typeface="Garamond" pitchFamily="18" charset="0"/>
              <a:buChar char="◦"/>
            </a:pPr>
            <a:r>
              <a:rPr lang="en-US"/>
              <a:t>The countries on the top right are countries with a large population and a high suicide rate. </a:t>
            </a:r>
          </a:p>
          <a:p>
            <a:pPr indent="-182880">
              <a:spcAft>
                <a:spcPts val="600"/>
              </a:spcAft>
              <a:buClr>
                <a:schemeClr val="tx1">
                  <a:lumMod val="85000"/>
                  <a:lumOff val="15000"/>
                </a:schemeClr>
              </a:buClr>
              <a:buFont typeface="Garamond" pitchFamily="18" charset="0"/>
              <a:buChar char="◦"/>
            </a:pPr>
            <a:r>
              <a:rPr lang="en-US"/>
              <a:t>While the countries at the bottom have a small population but a very high GDP per capita. </a:t>
            </a:r>
          </a:p>
        </p:txBody>
      </p:sp>
      <p:sp>
        <p:nvSpPr>
          <p:cNvPr id="23" name="TextBox 22">
            <a:extLst>
              <a:ext uri="{FF2B5EF4-FFF2-40B4-BE49-F238E27FC236}">
                <a16:creationId xmlns:a16="http://schemas.microsoft.com/office/drawing/2014/main" id="{184F6D71-4AC8-E04D-9596-6D5A2740B781}"/>
              </a:ext>
            </a:extLst>
          </p:cNvPr>
          <p:cNvSpPr txBox="1"/>
          <p:nvPr/>
        </p:nvSpPr>
        <p:spPr>
          <a:xfrm>
            <a:off x="6846137" y="1124743"/>
            <a:ext cx="1116011" cy="461665"/>
          </a:xfrm>
          <a:prstGeom prst="rect">
            <a:avLst/>
          </a:prstGeom>
          <a:noFill/>
        </p:spPr>
        <p:txBody>
          <a:bodyPr wrap="none" rtlCol="0">
            <a:spAutoFit/>
          </a:bodyPr>
          <a:lstStyle/>
          <a:p>
            <a:r>
              <a:rPr lang="en-US" sz="2400" dirty="0"/>
              <a:t>In 2015</a:t>
            </a:r>
          </a:p>
        </p:txBody>
      </p:sp>
      <p:pic>
        <p:nvPicPr>
          <p:cNvPr id="30" name="Picture 29" descr="A screenshot of a map&#10;&#10;Description automatically generated">
            <a:extLst>
              <a:ext uri="{FF2B5EF4-FFF2-40B4-BE49-F238E27FC236}">
                <a16:creationId xmlns:a16="http://schemas.microsoft.com/office/drawing/2014/main" id="{1CCCEF72-D4F9-024E-B9A8-4E14625E8145}"/>
              </a:ext>
            </a:extLst>
          </p:cNvPr>
          <p:cNvPicPr>
            <a:picLocks noChangeAspect="1"/>
          </p:cNvPicPr>
          <p:nvPr/>
        </p:nvPicPr>
        <p:blipFill>
          <a:blip r:embed="rId3"/>
          <a:stretch>
            <a:fillRect/>
          </a:stretch>
        </p:blipFill>
        <p:spPr>
          <a:xfrm>
            <a:off x="89496" y="685799"/>
            <a:ext cx="6233454" cy="5622235"/>
          </a:xfrm>
          <a:prstGeom prst="rect">
            <a:avLst/>
          </a:prstGeom>
        </p:spPr>
      </p:pic>
    </p:spTree>
    <p:extLst>
      <p:ext uri="{BB962C8B-B14F-4D97-AF65-F5344CB8AC3E}">
        <p14:creationId xmlns:p14="http://schemas.microsoft.com/office/powerpoint/2010/main" val="26752758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3" name="Rectangle 42">
            <a:extLst>
              <a:ext uri="{FF2B5EF4-FFF2-40B4-BE49-F238E27FC236}">
                <a16:creationId xmlns:a16="http://schemas.microsoft.com/office/drawing/2014/main" id="{1E94681D-2A4C-4A8D-B9B5-31D440D03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04B7AC44-1B7B-4F09-9AA4-3DFDEC575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47" name="Rectangle 46">
            <a:extLst>
              <a:ext uri="{FF2B5EF4-FFF2-40B4-BE49-F238E27FC236}">
                <a16:creationId xmlns:a16="http://schemas.microsoft.com/office/drawing/2014/main" id="{6683E473-94FF-4ACE-9433-1F14799E89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49" name="Rectangle 48">
            <a:extLst>
              <a:ext uri="{FF2B5EF4-FFF2-40B4-BE49-F238E27FC236}">
                <a16:creationId xmlns:a16="http://schemas.microsoft.com/office/drawing/2014/main" id="{AEE537B6-098D-494F-9A54-F22CD09775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66" y="0"/>
            <a:ext cx="12193866"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07328FD4-8F4F-45D0-B179-C09F34FF8E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8082" y="407588"/>
            <a:ext cx="5532146" cy="6066184"/>
          </a:xfrm>
          <a:prstGeom prst="rect">
            <a:avLst/>
          </a:prstGeom>
          <a:noFill/>
          <a:ln w="6350" cap="sq" cmpd="sng" algn="ctr">
            <a:solidFill>
              <a:srgbClr val="404040"/>
            </a:solidFill>
            <a:prstDash val="solid"/>
            <a:miter lim="800000"/>
          </a:ln>
          <a:effectLst/>
        </p:spPr>
      </p:sp>
      <p:pic>
        <p:nvPicPr>
          <p:cNvPr id="3" name="Picture 2" descr="A screenshot of a cell phone&#10;&#10;Description automatically generated">
            <a:extLst>
              <a:ext uri="{FF2B5EF4-FFF2-40B4-BE49-F238E27FC236}">
                <a16:creationId xmlns:a16="http://schemas.microsoft.com/office/drawing/2014/main" id="{8626C8FC-E3E5-334F-A065-C497581CA880}"/>
              </a:ext>
            </a:extLst>
          </p:cNvPr>
          <p:cNvPicPr>
            <a:picLocks noChangeAspect="1"/>
          </p:cNvPicPr>
          <p:nvPr/>
        </p:nvPicPr>
        <p:blipFill rotWithShape="1">
          <a:blip r:embed="rId2"/>
          <a:srcRect l="25683" r="6569" b="-1"/>
          <a:stretch/>
        </p:blipFill>
        <p:spPr>
          <a:xfrm>
            <a:off x="1059272" y="913324"/>
            <a:ext cx="4219300" cy="5075816"/>
          </a:xfrm>
          <a:prstGeom prst="rect">
            <a:avLst/>
          </a:prstGeom>
        </p:spPr>
      </p:pic>
      <p:sp>
        <p:nvSpPr>
          <p:cNvPr id="53" name="Rectangle 52">
            <a:extLst>
              <a:ext uri="{FF2B5EF4-FFF2-40B4-BE49-F238E27FC236}">
                <a16:creationId xmlns:a16="http://schemas.microsoft.com/office/drawing/2014/main" id="{4D22A8B8-E29F-4EB2-95D4-3C24EF2347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39709" y="253548"/>
            <a:ext cx="5612193" cy="6361598"/>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451EF9F5-BAA7-45A5-BD84-F3184FCED1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87542" y="407588"/>
            <a:ext cx="5299768" cy="6022878"/>
          </a:xfrm>
          <a:prstGeom prst="rect">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3364B535-19F2-844B-B18D-4B383F9B7FD5}"/>
              </a:ext>
            </a:extLst>
          </p:cNvPr>
          <p:cNvSpPr txBox="1"/>
          <p:nvPr/>
        </p:nvSpPr>
        <p:spPr>
          <a:xfrm>
            <a:off x="6846137" y="727626"/>
            <a:ext cx="4602152" cy="1718225"/>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800" dirty="0">
                <a:solidFill>
                  <a:schemeClr val="tx1">
                    <a:lumMod val="85000"/>
                    <a:lumOff val="15000"/>
                  </a:schemeClr>
                </a:solidFill>
                <a:latin typeface="+mj-lt"/>
              </a:rPr>
              <a:t>Clustering</a:t>
            </a:r>
            <a:endParaRPr lang="en-US" sz="4800">
              <a:solidFill>
                <a:schemeClr val="tx1">
                  <a:lumMod val="85000"/>
                  <a:lumOff val="15000"/>
                </a:schemeClr>
              </a:solidFill>
              <a:latin typeface="+mj-lt"/>
            </a:endParaRPr>
          </a:p>
        </p:txBody>
      </p:sp>
      <p:sp>
        <p:nvSpPr>
          <p:cNvPr id="4" name="TextBox 3">
            <a:extLst>
              <a:ext uri="{FF2B5EF4-FFF2-40B4-BE49-F238E27FC236}">
                <a16:creationId xmlns:a16="http://schemas.microsoft.com/office/drawing/2014/main" id="{ECDD0F8B-7B62-DB4D-B6A3-CD856E68C7EA}"/>
              </a:ext>
            </a:extLst>
          </p:cNvPr>
          <p:cNvSpPr txBox="1"/>
          <p:nvPr/>
        </p:nvSpPr>
        <p:spPr>
          <a:xfrm>
            <a:off x="6846137" y="2538919"/>
            <a:ext cx="4602152" cy="3557805"/>
          </a:xfrm>
          <a:prstGeom prst="rect">
            <a:avLst/>
          </a:prstGeom>
        </p:spPr>
        <p:txBody>
          <a:bodyPr vert="horz" lIns="91440" tIns="45720" rIns="91440" bIns="45720" rtlCol="0">
            <a:normAutofit/>
          </a:bodyPr>
          <a:lstStyle/>
          <a:p>
            <a:pPr indent="-182880">
              <a:spcAft>
                <a:spcPts val="600"/>
              </a:spcAft>
              <a:buClr>
                <a:schemeClr val="tx1">
                  <a:lumMod val="85000"/>
                  <a:lumOff val="15000"/>
                </a:schemeClr>
              </a:buClr>
              <a:buFont typeface="Garamond" pitchFamily="18" charset="0"/>
              <a:buChar char="◦"/>
            </a:pPr>
            <a:r>
              <a:rPr lang="en-US" dirty="0"/>
              <a:t>Victims in Cluster 1 are from Japan, Ukraine, and the United States.</a:t>
            </a:r>
          </a:p>
          <a:p>
            <a:pPr indent="-182880">
              <a:spcAft>
                <a:spcPts val="600"/>
              </a:spcAft>
              <a:buClr>
                <a:schemeClr val="tx1">
                  <a:lumMod val="85000"/>
                  <a:lumOff val="15000"/>
                </a:schemeClr>
              </a:buClr>
              <a:buFont typeface="Garamond" pitchFamily="18" charset="0"/>
              <a:buChar char="◦"/>
            </a:pPr>
            <a:r>
              <a:rPr lang="en-US" dirty="0"/>
              <a:t>Ukraine victims have the lowest GDP for Year and Suicide Numbers of the three.</a:t>
            </a:r>
          </a:p>
          <a:p>
            <a:pPr indent="-182880">
              <a:spcAft>
                <a:spcPts val="600"/>
              </a:spcAft>
              <a:buClr>
                <a:schemeClr val="tx1">
                  <a:lumMod val="85000"/>
                  <a:lumOff val="15000"/>
                </a:schemeClr>
              </a:buClr>
              <a:buFont typeface="Garamond" pitchFamily="18" charset="0"/>
              <a:buChar char="◦"/>
            </a:pPr>
            <a:r>
              <a:rPr lang="en-US" dirty="0"/>
              <a:t>They are all Male.</a:t>
            </a:r>
          </a:p>
          <a:p>
            <a:pPr indent="-182880">
              <a:spcAft>
                <a:spcPts val="600"/>
              </a:spcAft>
              <a:buClr>
                <a:schemeClr val="tx1">
                  <a:lumMod val="85000"/>
                  <a:lumOff val="15000"/>
                </a:schemeClr>
              </a:buClr>
              <a:buFont typeface="Garamond" pitchFamily="18" charset="0"/>
              <a:buChar char="◦"/>
            </a:pPr>
            <a:r>
              <a:rPr lang="en-US" dirty="0"/>
              <a:t>Their ages range from 15-74, with the age group 35-54 having the greatest value in Number of Suicides.</a:t>
            </a:r>
          </a:p>
        </p:txBody>
      </p:sp>
      <p:sp>
        <p:nvSpPr>
          <p:cNvPr id="7" name="TextBox 6">
            <a:extLst>
              <a:ext uri="{FF2B5EF4-FFF2-40B4-BE49-F238E27FC236}">
                <a16:creationId xmlns:a16="http://schemas.microsoft.com/office/drawing/2014/main" id="{B233CB64-54D4-E24B-830B-23803F30A103}"/>
              </a:ext>
            </a:extLst>
          </p:cNvPr>
          <p:cNvSpPr txBox="1"/>
          <p:nvPr/>
        </p:nvSpPr>
        <p:spPr>
          <a:xfrm>
            <a:off x="6946150" y="2020511"/>
            <a:ext cx="1326313" cy="369332"/>
          </a:xfrm>
          <a:prstGeom prst="rect">
            <a:avLst/>
          </a:prstGeom>
          <a:noFill/>
        </p:spPr>
        <p:txBody>
          <a:bodyPr wrap="square" rtlCol="0">
            <a:spAutoFit/>
          </a:bodyPr>
          <a:lstStyle/>
          <a:p>
            <a:pPr>
              <a:spcAft>
                <a:spcPts val="600"/>
              </a:spcAft>
            </a:pPr>
            <a:r>
              <a:rPr lang="en-US" dirty="0"/>
              <a:t>Cluster 1</a:t>
            </a:r>
          </a:p>
        </p:txBody>
      </p:sp>
    </p:spTree>
    <p:extLst>
      <p:ext uri="{BB962C8B-B14F-4D97-AF65-F5344CB8AC3E}">
        <p14:creationId xmlns:p14="http://schemas.microsoft.com/office/powerpoint/2010/main" val="25197912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ell phone&#10;&#10;Description automatically generated">
            <a:extLst>
              <a:ext uri="{FF2B5EF4-FFF2-40B4-BE49-F238E27FC236}">
                <a16:creationId xmlns:a16="http://schemas.microsoft.com/office/drawing/2014/main" id="{3844E672-8616-0E4C-A33B-6D9403F05E48}"/>
              </a:ext>
            </a:extLst>
          </p:cNvPr>
          <p:cNvPicPr>
            <a:picLocks noChangeAspect="1"/>
          </p:cNvPicPr>
          <p:nvPr/>
        </p:nvPicPr>
        <p:blipFill>
          <a:blip r:embed="rId2"/>
          <a:stretch>
            <a:fillRect/>
          </a:stretch>
        </p:blipFill>
        <p:spPr>
          <a:xfrm>
            <a:off x="514350" y="868919"/>
            <a:ext cx="6291262" cy="5120161"/>
          </a:xfrm>
          <a:prstGeom prst="rect">
            <a:avLst/>
          </a:prstGeom>
        </p:spPr>
      </p:pic>
      <p:sp>
        <p:nvSpPr>
          <p:cNvPr id="5" name="TextBox 4">
            <a:extLst>
              <a:ext uri="{FF2B5EF4-FFF2-40B4-BE49-F238E27FC236}">
                <a16:creationId xmlns:a16="http://schemas.microsoft.com/office/drawing/2014/main" id="{F449B305-1556-E248-8704-2BE465360993}"/>
              </a:ext>
            </a:extLst>
          </p:cNvPr>
          <p:cNvSpPr txBox="1"/>
          <p:nvPr/>
        </p:nvSpPr>
        <p:spPr>
          <a:xfrm>
            <a:off x="7058026" y="1120675"/>
            <a:ext cx="4619624" cy="2308324"/>
          </a:xfrm>
          <a:prstGeom prst="rect">
            <a:avLst/>
          </a:prstGeom>
          <a:noFill/>
        </p:spPr>
        <p:txBody>
          <a:bodyPr wrap="square" rtlCol="0">
            <a:spAutoFit/>
          </a:bodyPr>
          <a:lstStyle/>
          <a:p>
            <a:r>
              <a:rPr lang="en-US" dirty="0"/>
              <a:t>Cluster 2</a:t>
            </a:r>
          </a:p>
          <a:p>
            <a:endParaRPr lang="en-US" dirty="0"/>
          </a:p>
          <a:p>
            <a:r>
              <a:rPr lang="en-US" dirty="0"/>
              <a:t>Victims in Cluster 2 are all from the United States.</a:t>
            </a:r>
          </a:p>
          <a:p>
            <a:r>
              <a:rPr lang="en-US" dirty="0"/>
              <a:t>They are all Male.</a:t>
            </a:r>
          </a:p>
          <a:p>
            <a:r>
              <a:rPr lang="en-US" dirty="0"/>
              <a:t>Their ages range from 35-74, with the age group 35-54 having the greatest number of observations.</a:t>
            </a:r>
          </a:p>
        </p:txBody>
      </p:sp>
    </p:spTree>
    <p:extLst>
      <p:ext uri="{BB962C8B-B14F-4D97-AF65-F5344CB8AC3E}">
        <p14:creationId xmlns:p14="http://schemas.microsoft.com/office/powerpoint/2010/main" val="1727911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ell phone&#10;&#10;Description automatically generated">
            <a:extLst>
              <a:ext uri="{FF2B5EF4-FFF2-40B4-BE49-F238E27FC236}">
                <a16:creationId xmlns:a16="http://schemas.microsoft.com/office/drawing/2014/main" id="{95B48D1A-FE48-9A47-91BE-5944AF60F060}"/>
              </a:ext>
            </a:extLst>
          </p:cNvPr>
          <p:cNvPicPr>
            <a:picLocks noChangeAspect="1"/>
          </p:cNvPicPr>
          <p:nvPr/>
        </p:nvPicPr>
        <p:blipFill>
          <a:blip r:embed="rId2"/>
          <a:stretch>
            <a:fillRect/>
          </a:stretch>
        </p:blipFill>
        <p:spPr>
          <a:xfrm>
            <a:off x="504826" y="585026"/>
            <a:ext cx="5805663" cy="4899231"/>
          </a:xfrm>
          <a:prstGeom prst="rect">
            <a:avLst/>
          </a:prstGeom>
        </p:spPr>
      </p:pic>
      <p:sp>
        <p:nvSpPr>
          <p:cNvPr id="5" name="TextBox 4">
            <a:extLst>
              <a:ext uri="{FF2B5EF4-FFF2-40B4-BE49-F238E27FC236}">
                <a16:creationId xmlns:a16="http://schemas.microsoft.com/office/drawing/2014/main" id="{D7A1E318-B0E9-2944-92C5-02EB98C9EE50}"/>
              </a:ext>
            </a:extLst>
          </p:cNvPr>
          <p:cNvSpPr txBox="1"/>
          <p:nvPr/>
        </p:nvSpPr>
        <p:spPr>
          <a:xfrm>
            <a:off x="6310489" y="500299"/>
            <a:ext cx="5719585" cy="5355312"/>
          </a:xfrm>
          <a:prstGeom prst="rect">
            <a:avLst/>
          </a:prstGeom>
          <a:noFill/>
        </p:spPr>
        <p:txBody>
          <a:bodyPr wrap="square" rtlCol="0">
            <a:spAutoFit/>
          </a:bodyPr>
          <a:lstStyle/>
          <a:p>
            <a:r>
              <a:rPr lang="en-US" dirty="0"/>
              <a:t>Cluster 3</a:t>
            </a:r>
          </a:p>
          <a:p>
            <a:endParaRPr lang="en-US" dirty="0"/>
          </a:p>
          <a:p>
            <a:r>
              <a:rPr lang="en-US" dirty="0"/>
              <a:t>Victims in Cluster 3 are all from the United States.</a:t>
            </a:r>
          </a:p>
          <a:p>
            <a:r>
              <a:rPr lang="en-US" dirty="0"/>
              <a:t>They are composed of Males and Females, however, the majority of victims in this cluster are Female.</a:t>
            </a:r>
          </a:p>
          <a:p>
            <a:endParaRPr lang="en-US" dirty="0"/>
          </a:p>
          <a:p>
            <a:endParaRPr lang="en-US" dirty="0"/>
          </a:p>
          <a:p>
            <a:r>
              <a:rPr lang="en-US" dirty="0"/>
              <a:t>Their ages range from 15-75+, with the age group 24-34 having the greatest number of suicides between 2010 and 2014.</a:t>
            </a:r>
          </a:p>
          <a:p>
            <a:endParaRPr lang="en-US" dirty="0"/>
          </a:p>
          <a:p>
            <a:endParaRPr lang="en-US" dirty="0"/>
          </a:p>
          <a:p>
            <a:r>
              <a:rPr lang="en-US" dirty="0"/>
              <a:t>Millennials have the greatest number of suicides between the year 2011 and 2014.</a:t>
            </a:r>
          </a:p>
          <a:p>
            <a:endParaRPr lang="en-US" dirty="0"/>
          </a:p>
          <a:p>
            <a:endParaRPr lang="en-US" dirty="0"/>
          </a:p>
          <a:p>
            <a:r>
              <a:rPr lang="en-US" dirty="0"/>
              <a:t>Number of Suicides for each age group have not changed much since year 2000.</a:t>
            </a:r>
          </a:p>
          <a:p>
            <a:endParaRPr lang="en-US" dirty="0"/>
          </a:p>
        </p:txBody>
      </p:sp>
    </p:spTree>
    <p:extLst>
      <p:ext uri="{BB962C8B-B14F-4D97-AF65-F5344CB8AC3E}">
        <p14:creationId xmlns:p14="http://schemas.microsoft.com/office/powerpoint/2010/main" val="4589700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1E94681D-2A4C-4A8D-B9B5-31D440D03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7CBCD26A-BD2E-4E94-A8F8-A4B67923F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30" name="Rectangle 29">
            <a:extLst>
              <a:ext uri="{FF2B5EF4-FFF2-40B4-BE49-F238E27FC236}">
                <a16:creationId xmlns:a16="http://schemas.microsoft.com/office/drawing/2014/main" id="{ED0D337F-FB00-4E19-BBDA-8485C8ABB5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useBgFill="1">
        <p:nvSpPr>
          <p:cNvPr id="32" name="Rectangle 31">
            <a:extLst>
              <a:ext uri="{FF2B5EF4-FFF2-40B4-BE49-F238E27FC236}">
                <a16:creationId xmlns:a16="http://schemas.microsoft.com/office/drawing/2014/main" id="{78632963-757B-40C2-BB84-FC6107A54D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66" y="0"/>
            <a:ext cx="12193866"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2853AE55-7E35-44B0-89F1-3F52B262AF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39709" y="253548"/>
            <a:ext cx="5612193" cy="6361598"/>
          </a:xfrm>
          <a:prstGeom prst="rect">
            <a:avLst/>
          </a:prstGeom>
          <a:solidFill>
            <a:schemeClr val="bg1">
              <a:lumMod val="7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DBC4BE4D-4B50-4F51-9F85-4B5D60B02D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87542" y="407588"/>
            <a:ext cx="5299768" cy="6022878"/>
          </a:xfrm>
          <a:prstGeom prst="rect">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1F5296B2-CFED-1D4F-93A6-8B3B346B2D98}"/>
              </a:ext>
            </a:extLst>
          </p:cNvPr>
          <p:cNvSpPr txBox="1"/>
          <p:nvPr/>
        </p:nvSpPr>
        <p:spPr>
          <a:xfrm>
            <a:off x="6846137" y="3567774"/>
            <a:ext cx="4602152" cy="939074"/>
          </a:xfrm>
          <a:prstGeom prst="rect">
            <a:avLst/>
          </a:prstGeom>
        </p:spPr>
        <p:txBody>
          <a:bodyPr vert="horz" lIns="91440" tIns="45720" rIns="91440" bIns="45720" rtlCol="0" anchor="ctr">
            <a:normAutofit/>
          </a:bodyPr>
          <a:lstStyle/>
          <a:p>
            <a:pPr>
              <a:lnSpc>
                <a:spcPct val="90000"/>
              </a:lnSpc>
              <a:spcBef>
                <a:spcPct val="0"/>
              </a:spcBef>
              <a:spcAft>
                <a:spcPts val="600"/>
              </a:spcAft>
            </a:pPr>
            <a:endParaRPr lang="en-US" sz="3200" b="1" dirty="0">
              <a:solidFill>
                <a:schemeClr val="tx1">
                  <a:lumMod val="85000"/>
                  <a:lumOff val="15000"/>
                </a:schemeClr>
              </a:solidFill>
              <a:latin typeface="+mj-lt"/>
            </a:endParaRPr>
          </a:p>
        </p:txBody>
      </p:sp>
      <p:pic>
        <p:nvPicPr>
          <p:cNvPr id="5" name="Picture 4" descr="A screenshot of text&#10;&#10;Description automatically generated">
            <a:extLst>
              <a:ext uri="{FF2B5EF4-FFF2-40B4-BE49-F238E27FC236}">
                <a16:creationId xmlns:a16="http://schemas.microsoft.com/office/drawing/2014/main" id="{7191A4B7-2F3D-9340-B994-79AAC7089EF5}"/>
              </a:ext>
            </a:extLst>
          </p:cNvPr>
          <p:cNvPicPr/>
          <p:nvPr/>
        </p:nvPicPr>
        <p:blipFill rotWithShape="1">
          <a:blip r:embed="rId2"/>
          <a:srcRect t="10066" r="-5" b="16141"/>
          <a:stretch/>
        </p:blipFill>
        <p:spPr>
          <a:xfrm>
            <a:off x="643468" y="1291155"/>
            <a:ext cx="5060992" cy="4251552"/>
          </a:xfrm>
          <a:prstGeom prst="rect">
            <a:avLst/>
          </a:prstGeom>
        </p:spPr>
      </p:pic>
      <p:pic>
        <p:nvPicPr>
          <p:cNvPr id="4" name="Picture 3" descr="A close up of a map&#10;&#10;Description automatically generated">
            <a:extLst>
              <a:ext uri="{FF2B5EF4-FFF2-40B4-BE49-F238E27FC236}">
                <a16:creationId xmlns:a16="http://schemas.microsoft.com/office/drawing/2014/main" id="{C53A41AD-F86C-724B-AA65-D9B8651A4B56}"/>
              </a:ext>
            </a:extLst>
          </p:cNvPr>
          <p:cNvPicPr/>
          <p:nvPr/>
        </p:nvPicPr>
        <p:blipFill rotWithShape="1">
          <a:blip r:embed="rId3"/>
          <a:srcRect t="942" r="1" b="14838"/>
          <a:stretch/>
        </p:blipFill>
        <p:spPr>
          <a:xfrm>
            <a:off x="7433761" y="1097626"/>
            <a:ext cx="3407329" cy="2864298"/>
          </a:xfrm>
          <a:prstGeom prst="rect">
            <a:avLst/>
          </a:prstGeom>
        </p:spPr>
      </p:pic>
      <p:sp>
        <p:nvSpPr>
          <p:cNvPr id="6" name="TextBox 5">
            <a:extLst>
              <a:ext uri="{FF2B5EF4-FFF2-40B4-BE49-F238E27FC236}">
                <a16:creationId xmlns:a16="http://schemas.microsoft.com/office/drawing/2014/main" id="{2F92F709-7BCE-C746-A591-13A76EC462E0}"/>
              </a:ext>
            </a:extLst>
          </p:cNvPr>
          <p:cNvSpPr txBox="1"/>
          <p:nvPr/>
        </p:nvSpPr>
        <p:spPr>
          <a:xfrm>
            <a:off x="6846137" y="4041913"/>
            <a:ext cx="4602152" cy="1977073"/>
          </a:xfrm>
          <a:prstGeom prst="rect">
            <a:avLst/>
          </a:prstGeom>
        </p:spPr>
        <p:txBody>
          <a:bodyPr vert="horz" lIns="91440" tIns="45720" rIns="91440" bIns="45720" rtlCol="0">
            <a:noAutofit/>
          </a:bodyPr>
          <a:lstStyle/>
          <a:p>
            <a:pPr indent="-182880">
              <a:lnSpc>
                <a:spcPct val="90000"/>
              </a:lnSpc>
              <a:spcAft>
                <a:spcPts val="600"/>
              </a:spcAft>
              <a:buClr>
                <a:schemeClr val="tx1">
                  <a:lumMod val="85000"/>
                  <a:lumOff val="15000"/>
                </a:schemeClr>
              </a:buClr>
              <a:buFont typeface="Garamond" pitchFamily="18" charset="0"/>
              <a:buChar char="◦"/>
            </a:pPr>
            <a:r>
              <a:rPr lang="en-US" sz="2000" dirty="0"/>
              <a:t>Scree Plot is a line plot that helps to determine no of factors or the principal component in an analysis. </a:t>
            </a:r>
          </a:p>
          <a:p>
            <a:pPr indent="-182880">
              <a:lnSpc>
                <a:spcPct val="90000"/>
              </a:lnSpc>
              <a:spcAft>
                <a:spcPts val="600"/>
              </a:spcAft>
              <a:buClr>
                <a:schemeClr val="tx1">
                  <a:lumMod val="85000"/>
                  <a:lumOff val="15000"/>
                </a:schemeClr>
              </a:buClr>
              <a:buFont typeface="Garamond" pitchFamily="18" charset="0"/>
              <a:buChar char="◦"/>
            </a:pPr>
            <a:endParaRPr lang="en-US" sz="2000" dirty="0"/>
          </a:p>
          <a:p>
            <a:pPr indent="-182880">
              <a:lnSpc>
                <a:spcPct val="90000"/>
              </a:lnSpc>
              <a:spcAft>
                <a:spcPts val="600"/>
              </a:spcAft>
              <a:buClr>
                <a:schemeClr val="tx1">
                  <a:lumMod val="85000"/>
                  <a:lumOff val="15000"/>
                </a:schemeClr>
              </a:buClr>
              <a:buFont typeface="Garamond" pitchFamily="18" charset="0"/>
              <a:buChar char="◦"/>
            </a:pPr>
            <a:r>
              <a:rPr lang="en-US" sz="2000" dirty="0"/>
              <a:t>After applying factor analysis we have considered 3 factors were having minimum loss of unique variance.</a:t>
            </a:r>
          </a:p>
          <a:p>
            <a:pPr indent="-182880">
              <a:lnSpc>
                <a:spcPct val="90000"/>
              </a:lnSpc>
              <a:spcAft>
                <a:spcPts val="600"/>
              </a:spcAft>
              <a:buClr>
                <a:schemeClr val="tx1">
                  <a:lumMod val="85000"/>
                  <a:lumOff val="15000"/>
                </a:schemeClr>
              </a:buClr>
              <a:buFont typeface="Garamond" pitchFamily="18" charset="0"/>
              <a:buChar char="◦"/>
            </a:pPr>
            <a:endParaRPr lang="en-US" sz="2000" dirty="0"/>
          </a:p>
        </p:txBody>
      </p:sp>
      <p:sp>
        <p:nvSpPr>
          <p:cNvPr id="7" name="TextBox 6">
            <a:extLst>
              <a:ext uri="{FF2B5EF4-FFF2-40B4-BE49-F238E27FC236}">
                <a16:creationId xmlns:a16="http://schemas.microsoft.com/office/drawing/2014/main" id="{2E15082B-9365-BA4D-8962-FC043081E362}"/>
              </a:ext>
            </a:extLst>
          </p:cNvPr>
          <p:cNvSpPr txBox="1"/>
          <p:nvPr/>
        </p:nvSpPr>
        <p:spPr>
          <a:xfrm>
            <a:off x="7712765" y="529224"/>
            <a:ext cx="3511826" cy="892552"/>
          </a:xfrm>
          <a:prstGeom prst="rect">
            <a:avLst/>
          </a:prstGeom>
          <a:noFill/>
        </p:spPr>
        <p:txBody>
          <a:bodyPr wrap="square" rtlCol="0">
            <a:spAutoFit/>
          </a:bodyPr>
          <a:lstStyle/>
          <a:p>
            <a:r>
              <a:rPr lang="en-US" sz="2800" b="1" dirty="0">
                <a:solidFill>
                  <a:schemeClr val="tx1">
                    <a:lumMod val="85000"/>
                    <a:lumOff val="15000"/>
                  </a:schemeClr>
                </a:solidFill>
              </a:rPr>
              <a:t>Factor Analysis</a:t>
            </a:r>
          </a:p>
          <a:p>
            <a:endParaRPr lang="en-US" sz="2400" dirty="0"/>
          </a:p>
        </p:txBody>
      </p:sp>
    </p:spTree>
    <p:extLst>
      <p:ext uri="{BB962C8B-B14F-4D97-AF65-F5344CB8AC3E}">
        <p14:creationId xmlns:p14="http://schemas.microsoft.com/office/powerpoint/2010/main" val="15394649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3A303CA-7261-E345-8CD9-7A5A91F06B64}"/>
              </a:ext>
            </a:extLst>
          </p:cNvPr>
          <p:cNvSpPr/>
          <p:nvPr/>
        </p:nvSpPr>
        <p:spPr>
          <a:xfrm>
            <a:off x="6321622" y="1112030"/>
            <a:ext cx="6096000" cy="923330"/>
          </a:xfrm>
          <a:prstGeom prst="rect">
            <a:avLst/>
          </a:prstGeom>
        </p:spPr>
        <p:txBody>
          <a:bodyPr>
            <a:spAutoFit/>
          </a:bodyPr>
          <a:lstStyle/>
          <a:p>
            <a:r>
              <a:rPr lang="en-US" dirty="0"/>
              <a:t>mod7 &lt;- </a:t>
            </a:r>
            <a:r>
              <a:rPr lang="en-US" dirty="0" err="1"/>
              <a:t>lm</a:t>
            </a:r>
            <a:r>
              <a:rPr lang="en-US" dirty="0"/>
              <a:t>(data = df , </a:t>
            </a:r>
            <a:r>
              <a:rPr lang="en-US" dirty="0" err="1"/>
              <a:t>suicides_no_log</a:t>
            </a:r>
            <a:r>
              <a:rPr lang="en-US" dirty="0"/>
              <a:t> ~ `HDI for year` + </a:t>
            </a:r>
            <a:r>
              <a:rPr lang="en-US" dirty="0" err="1"/>
              <a:t>gdp_for_year_log</a:t>
            </a:r>
            <a:r>
              <a:rPr lang="en-US" dirty="0"/>
              <a:t> + sex + age + </a:t>
            </a:r>
            <a:r>
              <a:rPr lang="en-US" dirty="0" err="1"/>
              <a:t>gdp_per_capital_log</a:t>
            </a:r>
            <a:r>
              <a:rPr lang="en-US" dirty="0"/>
              <a:t> + suicides_per_100k_pop_log) summary(mod7)</a:t>
            </a:r>
          </a:p>
        </p:txBody>
      </p:sp>
      <p:pic>
        <p:nvPicPr>
          <p:cNvPr id="6" name="Picture 5" descr="A screenshot of text&#10;&#10;Description automatically generated">
            <a:extLst>
              <a:ext uri="{FF2B5EF4-FFF2-40B4-BE49-F238E27FC236}">
                <a16:creationId xmlns:a16="http://schemas.microsoft.com/office/drawing/2014/main" id="{C60208E9-F54F-7643-872E-D5A2FDDB7ABA}"/>
              </a:ext>
            </a:extLst>
          </p:cNvPr>
          <p:cNvPicPr>
            <a:picLocks noChangeAspect="1"/>
          </p:cNvPicPr>
          <p:nvPr/>
        </p:nvPicPr>
        <p:blipFill>
          <a:blip r:embed="rId3"/>
          <a:stretch>
            <a:fillRect/>
          </a:stretch>
        </p:blipFill>
        <p:spPr>
          <a:xfrm>
            <a:off x="431011" y="970321"/>
            <a:ext cx="5664989" cy="5480174"/>
          </a:xfrm>
          <a:prstGeom prst="rect">
            <a:avLst/>
          </a:prstGeom>
        </p:spPr>
      </p:pic>
      <p:sp>
        <p:nvSpPr>
          <p:cNvPr id="9" name="Rectangle 8">
            <a:extLst>
              <a:ext uri="{FF2B5EF4-FFF2-40B4-BE49-F238E27FC236}">
                <a16:creationId xmlns:a16="http://schemas.microsoft.com/office/drawing/2014/main" id="{4820AC9D-A732-F74C-97B8-A6731BE2FAC8}"/>
              </a:ext>
            </a:extLst>
          </p:cNvPr>
          <p:cNvSpPr/>
          <p:nvPr/>
        </p:nvSpPr>
        <p:spPr>
          <a:xfrm>
            <a:off x="4733992" y="378047"/>
            <a:ext cx="4133696" cy="523220"/>
          </a:xfrm>
          <a:prstGeom prst="rect">
            <a:avLst/>
          </a:prstGeom>
        </p:spPr>
        <p:txBody>
          <a:bodyPr wrap="none">
            <a:spAutoFit/>
          </a:bodyPr>
          <a:lstStyle/>
          <a:p>
            <a:pPr algn="ctr"/>
            <a:r>
              <a:rPr lang="en-US" sz="2800" dirty="0"/>
              <a:t>Multiple Linear Regression </a:t>
            </a:r>
          </a:p>
        </p:txBody>
      </p:sp>
      <p:sp>
        <p:nvSpPr>
          <p:cNvPr id="11" name="TextBox 10">
            <a:extLst>
              <a:ext uri="{FF2B5EF4-FFF2-40B4-BE49-F238E27FC236}">
                <a16:creationId xmlns:a16="http://schemas.microsoft.com/office/drawing/2014/main" id="{AF44219E-0473-D848-9D01-7F32D15664E0}"/>
              </a:ext>
            </a:extLst>
          </p:cNvPr>
          <p:cNvSpPr txBox="1"/>
          <p:nvPr/>
        </p:nvSpPr>
        <p:spPr>
          <a:xfrm>
            <a:off x="6228522" y="2237318"/>
            <a:ext cx="5664989" cy="3447098"/>
          </a:xfrm>
          <a:prstGeom prst="rect">
            <a:avLst/>
          </a:prstGeom>
          <a:noFill/>
        </p:spPr>
        <p:txBody>
          <a:bodyPr wrap="square" rtlCol="0">
            <a:spAutoFit/>
          </a:bodyPr>
          <a:lstStyle/>
          <a:p>
            <a:endParaRPr lang="en-US" sz="2000" dirty="0"/>
          </a:p>
          <a:p>
            <a:r>
              <a:rPr lang="en-US" sz="2000" dirty="0"/>
              <a:t>We can say that those set of variables can be represent the cause of suicide </a:t>
            </a:r>
            <a:r>
              <a:rPr lang="en-US" sz="2000"/>
              <a:t>rate 91.49</a:t>
            </a:r>
            <a:r>
              <a:rPr lang="en-US" sz="2000" dirty="0"/>
              <a:t>% variation. For another percentage maybe due to another factor that we don't have here.</a:t>
            </a:r>
          </a:p>
          <a:p>
            <a:endParaRPr lang="en-US" sz="2000" dirty="0"/>
          </a:p>
          <a:p>
            <a:r>
              <a:rPr lang="en-US" sz="2000" dirty="0"/>
              <a:t>To evaluate the model whether it's doing a great job or not. One of the assumption we can check is the residual distribution. We expected to be normally distributed.</a:t>
            </a:r>
          </a:p>
          <a:p>
            <a:endParaRPr lang="en-US" dirty="0"/>
          </a:p>
        </p:txBody>
      </p:sp>
    </p:spTree>
    <p:extLst>
      <p:ext uri="{BB962C8B-B14F-4D97-AF65-F5344CB8AC3E}">
        <p14:creationId xmlns:p14="http://schemas.microsoft.com/office/powerpoint/2010/main" val="12490780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lumMod val="85000"/>
            <a:alpha val="60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04DB13E-F722-4ED6-BB00-556651E952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 name="Rectangle 8">
            <a:extLst>
              <a:ext uri="{FF2B5EF4-FFF2-40B4-BE49-F238E27FC236}">
                <a16:creationId xmlns:a16="http://schemas.microsoft.com/office/drawing/2014/main" id="{7B58A187-A4B1-42EB-A4C7-8635BA507B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1" name="Rectangle 10">
            <a:extLst>
              <a:ext uri="{FF2B5EF4-FFF2-40B4-BE49-F238E27FC236}">
                <a16:creationId xmlns:a16="http://schemas.microsoft.com/office/drawing/2014/main" id="{37F14E7F-3054-458C-ACF9-A8DA1757C6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3" name="Rectangle 12">
            <a:extLst>
              <a:ext uri="{FF2B5EF4-FFF2-40B4-BE49-F238E27FC236}">
                <a16:creationId xmlns:a16="http://schemas.microsoft.com/office/drawing/2014/main" id="{93747C1C-97FC-4D70-A6C8-A01FBCF5A9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5" name="Group 14">
            <a:extLst>
              <a:ext uri="{FF2B5EF4-FFF2-40B4-BE49-F238E27FC236}">
                <a16:creationId xmlns:a16="http://schemas.microsoft.com/office/drawing/2014/main" id="{E26428D7-C6F3-473D-A360-A3F5C3E8728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250180" y="1267730"/>
            <a:ext cx="1691640" cy="615934"/>
            <a:chOff x="5250180" y="1267730"/>
            <a:chExt cx="1691640" cy="615934"/>
          </a:xfrm>
        </p:grpSpPr>
        <p:cxnSp>
          <p:nvCxnSpPr>
            <p:cNvPr id="16" name="Straight Connector 15">
              <a:extLst>
                <a:ext uri="{FF2B5EF4-FFF2-40B4-BE49-F238E27FC236}">
                  <a16:creationId xmlns:a16="http://schemas.microsoft.com/office/drawing/2014/main" id="{05CDC370-AE44-4300-98BA-FE204E88176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47B15501-CB9A-4642-80EE-2876EF039EB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6AFF9525-325F-47B3-A63C-93C12253AD7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0" name="Rectangle 19">
            <a:extLst>
              <a:ext uri="{FF2B5EF4-FFF2-40B4-BE49-F238E27FC236}">
                <a16:creationId xmlns:a16="http://schemas.microsoft.com/office/drawing/2014/main" id="{B645BD8A-B13F-463A-9101-4FB883F064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4003B42-F17E-473C-9366-9369C04711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3190" y="457200"/>
            <a:ext cx="11281609" cy="5943603"/>
          </a:xfrm>
          <a:prstGeom prst="rect">
            <a:avLst/>
          </a:prstGeom>
          <a:solidFill>
            <a:srgbClr val="FFFFFF"/>
          </a:solidFill>
          <a:ln w="6350" cap="flat" cmpd="sng" algn="ctr">
            <a:noFill/>
            <a:prstDash val="solid"/>
          </a:ln>
          <a:effectLst>
            <a:outerShdw blurRad="50800" algn="ctr" rotWithShape="0">
              <a:prstClr val="black">
                <a:alpha val="66000"/>
              </a:prstClr>
            </a:outerShdw>
            <a:softEdge rad="0"/>
          </a:effectLst>
        </p:spPr>
      </p:sp>
      <p:sp>
        <p:nvSpPr>
          <p:cNvPr id="24" name="Rectangle 23">
            <a:extLst>
              <a:ext uri="{FF2B5EF4-FFF2-40B4-BE49-F238E27FC236}">
                <a16:creationId xmlns:a16="http://schemas.microsoft.com/office/drawing/2014/main" id="{149DDF01-2EFB-49D0-864E-0CE29F33A6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6738" y="621793"/>
            <a:ext cx="10954512" cy="561441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72A1CB75-E11D-FE48-97E0-705AD49B2F27}"/>
              </a:ext>
            </a:extLst>
          </p:cNvPr>
          <p:cNvSpPr>
            <a:spLocks noGrp="1"/>
          </p:cNvSpPr>
          <p:nvPr>
            <p:ph type="title"/>
          </p:nvPr>
        </p:nvSpPr>
        <p:spPr>
          <a:xfrm>
            <a:off x="1209040" y="1754659"/>
            <a:ext cx="9860547" cy="3005463"/>
          </a:xfrm>
        </p:spPr>
        <p:txBody>
          <a:bodyPr vert="horz" lIns="91440" tIns="45720" rIns="91440" bIns="45720" rtlCol="0" anchor="ctr">
            <a:normAutofit/>
          </a:bodyPr>
          <a:lstStyle/>
          <a:p>
            <a:pPr algn="ctr">
              <a:lnSpc>
                <a:spcPct val="83000"/>
              </a:lnSpc>
            </a:pPr>
            <a:r>
              <a:rPr lang="en-US" sz="6800" b="0" cap="all" spc="-100" dirty="0">
                <a:solidFill>
                  <a:schemeClr val="bg1"/>
                </a:solidFill>
              </a:rPr>
              <a:t>THANK YOU</a:t>
            </a:r>
          </a:p>
        </p:txBody>
      </p:sp>
      <p:sp>
        <p:nvSpPr>
          <p:cNvPr id="26" name="Rectangle 25">
            <a:extLst>
              <a:ext uri="{FF2B5EF4-FFF2-40B4-BE49-F238E27FC236}">
                <a16:creationId xmlns:a16="http://schemas.microsoft.com/office/drawing/2014/main" id="{8EEA5BB7-5B71-4B52-AD7F-3BA82A6177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446824"/>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8" name="Straight Connector 27">
            <a:extLst>
              <a:ext uri="{FF2B5EF4-FFF2-40B4-BE49-F238E27FC236}">
                <a16:creationId xmlns:a16="http://schemas.microsoft.com/office/drawing/2014/main" id="{2A1BDD5A-B952-463D-8BF6-F89EC6F21C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455369"/>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A2C2EF86-4721-4AC5-AC3A-5343FE12BA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941820" y="455369"/>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F42A6C7C-49DA-4D7E-9647-1696C74DF81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1100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371501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5" name="Rectangle 9">
            <a:extLst>
              <a:ext uri="{FF2B5EF4-FFF2-40B4-BE49-F238E27FC236}">
                <a16:creationId xmlns:a16="http://schemas.microsoft.com/office/drawing/2014/main" id="{A2AD6B69-E0A0-476D-9EE1-6B69F04C59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11">
            <a:extLst>
              <a:ext uri="{FF2B5EF4-FFF2-40B4-BE49-F238E27FC236}">
                <a16:creationId xmlns:a16="http://schemas.microsoft.com/office/drawing/2014/main" id="{16BE10A1-AD5F-4AB3-8A94-41D62B494A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4419599" cy="6382512"/>
          </a:xfrm>
          <a:prstGeom prst="rect">
            <a:avLst/>
          </a:prstGeom>
          <a:solidFill>
            <a:schemeClr val="bg1">
              <a:lumMod val="85000"/>
              <a:alpha val="60000"/>
            </a:schemeClr>
          </a:solidFill>
          <a:ln w="6350" cap="flat" cmpd="sng" algn="ctr">
            <a:noFill/>
            <a:prstDash val="solid"/>
          </a:ln>
          <a:effectLst>
            <a:softEdge rad="0"/>
          </a:effectLst>
        </p:spPr>
      </p:sp>
      <p:sp>
        <p:nvSpPr>
          <p:cNvPr id="2" name="Title 1">
            <a:extLst>
              <a:ext uri="{FF2B5EF4-FFF2-40B4-BE49-F238E27FC236}">
                <a16:creationId xmlns:a16="http://schemas.microsoft.com/office/drawing/2014/main" id="{0F0CF449-4983-664D-A385-DD6F6FB870DE}"/>
              </a:ext>
            </a:extLst>
          </p:cNvPr>
          <p:cNvSpPr>
            <a:spLocks noGrp="1"/>
          </p:cNvSpPr>
          <p:nvPr>
            <p:ph type="title"/>
          </p:nvPr>
        </p:nvSpPr>
        <p:spPr>
          <a:xfrm>
            <a:off x="573409" y="559477"/>
            <a:ext cx="3765200" cy="5709931"/>
          </a:xfrm>
        </p:spPr>
        <p:txBody>
          <a:bodyPr>
            <a:normAutofit/>
          </a:bodyPr>
          <a:lstStyle/>
          <a:p>
            <a:pPr algn="ctr"/>
            <a:r>
              <a:rPr lang="en-US"/>
              <a:t>Purpose of Analysis:</a:t>
            </a:r>
          </a:p>
        </p:txBody>
      </p:sp>
      <p:sp>
        <p:nvSpPr>
          <p:cNvPr id="14" name="Rectangle 13">
            <a:extLst>
              <a:ext uri="{FF2B5EF4-FFF2-40B4-BE49-F238E27FC236}">
                <a16:creationId xmlns:a16="http://schemas.microsoft.com/office/drawing/2014/main" id="{5684BFFE-6A90-4311-ACD5-B34177D464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4122323" cy="6108192"/>
          </a:xfrm>
          <a:prstGeom prst="rect">
            <a:avLst/>
          </a:prstGeom>
          <a:noFill/>
          <a:ln w="6350" cap="sq" cmpd="sng" algn="ctr">
            <a:solidFill>
              <a:schemeClr val="tx1">
                <a:lumMod val="75000"/>
                <a:lumOff val="25000"/>
              </a:schemeClr>
            </a:solidFill>
            <a:prstDash val="solid"/>
            <a:miter lim="800000"/>
          </a:ln>
          <a:effectLst/>
        </p:spPr>
      </p:sp>
      <p:sp>
        <p:nvSpPr>
          <p:cNvPr id="3" name="Content Placeholder 2">
            <a:extLst>
              <a:ext uri="{FF2B5EF4-FFF2-40B4-BE49-F238E27FC236}">
                <a16:creationId xmlns:a16="http://schemas.microsoft.com/office/drawing/2014/main" id="{70D4D716-6D38-C64A-B92F-764653A68F38}"/>
              </a:ext>
            </a:extLst>
          </p:cNvPr>
          <p:cNvSpPr>
            <a:spLocks noGrp="1"/>
          </p:cNvSpPr>
          <p:nvPr>
            <p:ph idx="1"/>
          </p:nvPr>
        </p:nvSpPr>
        <p:spPr>
          <a:xfrm>
            <a:off x="5883964" y="559477"/>
            <a:ext cx="5241235" cy="5393267"/>
          </a:xfrm>
        </p:spPr>
        <p:txBody>
          <a:bodyPr/>
          <a:lstStyle/>
          <a:p>
            <a:pPr marL="0" indent="0">
              <a:buNone/>
            </a:pPr>
            <a:r>
              <a:rPr lang="en-US" dirty="0"/>
              <a:t>   </a:t>
            </a:r>
            <a:r>
              <a:rPr lang="en-US" u="sng" dirty="0"/>
              <a:t>GOAL</a:t>
            </a:r>
          </a:p>
          <a:p>
            <a:r>
              <a:rPr lang="en-US" dirty="0"/>
              <a:t>In the span of 29 years (i.e. 1985- 2014) analyze the overall suicide trend whether it has been increasing or decreasing and determines which factor caused (or impacted) the trend to change, compared to previous years. </a:t>
            </a:r>
          </a:p>
          <a:p>
            <a:pPr marL="0" indent="0">
              <a:buNone/>
            </a:pPr>
            <a:endParaRPr lang="en-US" dirty="0"/>
          </a:p>
          <a:p>
            <a:pPr marL="0" indent="0">
              <a:buNone/>
            </a:pPr>
            <a:r>
              <a:rPr lang="en-US" dirty="0"/>
              <a:t>   </a:t>
            </a:r>
            <a:r>
              <a:rPr lang="en-US" u="sng" dirty="0"/>
              <a:t>SPECIFIC QUESTIONS</a:t>
            </a:r>
          </a:p>
          <a:p>
            <a:r>
              <a:rPr lang="en-US" dirty="0"/>
              <a:t>1. Which age-group of people or gender mostly have been the victim of suicide, the most considering their demographical and biographical information. </a:t>
            </a:r>
          </a:p>
          <a:p>
            <a:r>
              <a:rPr lang="en-US" dirty="0"/>
              <a:t>2. How the suicide rate evolves during the long period of time? </a:t>
            </a:r>
          </a:p>
          <a:p>
            <a:endParaRPr lang="en-US" dirty="0"/>
          </a:p>
        </p:txBody>
      </p:sp>
    </p:spTree>
    <p:extLst>
      <p:ext uri="{BB962C8B-B14F-4D97-AF65-F5344CB8AC3E}">
        <p14:creationId xmlns:p14="http://schemas.microsoft.com/office/powerpoint/2010/main" val="6727764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8078B-93AB-3A4B-954B-E087717A8D41}"/>
              </a:ext>
            </a:extLst>
          </p:cNvPr>
          <p:cNvSpPr>
            <a:spLocks noGrp="1"/>
          </p:cNvSpPr>
          <p:nvPr>
            <p:ph type="title"/>
          </p:nvPr>
        </p:nvSpPr>
        <p:spPr>
          <a:xfrm>
            <a:off x="1066800" y="271946"/>
            <a:ext cx="10058400" cy="688286"/>
          </a:xfrm>
        </p:spPr>
        <p:txBody>
          <a:bodyPr/>
          <a:lstStyle/>
          <a:p>
            <a:pPr algn="ctr"/>
            <a:r>
              <a:rPr lang="en-US" b="0" dirty="0"/>
              <a:t>About the data</a:t>
            </a:r>
            <a:endParaRPr lang="en-US" dirty="0"/>
          </a:p>
        </p:txBody>
      </p:sp>
      <p:pic>
        <p:nvPicPr>
          <p:cNvPr id="8" name="Content Placeholder 7" descr="A close up of a black background&#10;&#10;Description automatically generated">
            <a:extLst>
              <a:ext uri="{FF2B5EF4-FFF2-40B4-BE49-F238E27FC236}">
                <a16:creationId xmlns:a16="http://schemas.microsoft.com/office/drawing/2014/main" id="{723FBB49-6855-6449-B491-B5D8E44C53DE}"/>
              </a:ext>
            </a:extLst>
          </p:cNvPr>
          <p:cNvPicPr>
            <a:picLocks noGrp="1" noChangeAspect="1"/>
          </p:cNvPicPr>
          <p:nvPr>
            <p:ph idx="1"/>
          </p:nvPr>
        </p:nvPicPr>
        <p:blipFill>
          <a:blip r:embed="rId3"/>
          <a:stretch>
            <a:fillRect/>
          </a:stretch>
        </p:blipFill>
        <p:spPr>
          <a:xfrm>
            <a:off x="390939" y="2833797"/>
            <a:ext cx="11191460" cy="3566726"/>
          </a:xfrm>
        </p:spPr>
      </p:pic>
      <p:sp>
        <p:nvSpPr>
          <p:cNvPr id="9" name="TextBox 8">
            <a:extLst>
              <a:ext uri="{FF2B5EF4-FFF2-40B4-BE49-F238E27FC236}">
                <a16:creationId xmlns:a16="http://schemas.microsoft.com/office/drawing/2014/main" id="{91E13DF5-024C-3645-AD0C-B7563E5911C2}"/>
              </a:ext>
            </a:extLst>
          </p:cNvPr>
          <p:cNvSpPr txBox="1"/>
          <p:nvPr/>
        </p:nvSpPr>
        <p:spPr>
          <a:xfrm>
            <a:off x="609601" y="960232"/>
            <a:ext cx="10747514" cy="2862322"/>
          </a:xfrm>
          <a:prstGeom prst="rect">
            <a:avLst/>
          </a:prstGeom>
          <a:noFill/>
        </p:spPr>
        <p:txBody>
          <a:bodyPr wrap="square" rtlCol="0">
            <a:spAutoFit/>
          </a:bodyPr>
          <a:lstStyle/>
          <a:p>
            <a:r>
              <a:rPr lang="en-US" dirty="0"/>
              <a:t>Dataset has 12 variables and 27820 rows.</a:t>
            </a:r>
          </a:p>
          <a:p>
            <a:endParaRPr lang="en-US" dirty="0"/>
          </a:p>
          <a:p>
            <a:r>
              <a:rPr lang="en-US" dirty="0"/>
              <a:t>Dependent Variables :  Total No of Suicide </a:t>
            </a:r>
          </a:p>
          <a:p>
            <a:endParaRPr lang="en-US" dirty="0"/>
          </a:p>
          <a:p>
            <a:r>
              <a:rPr lang="en-US" dirty="0"/>
              <a:t>Independent Variables : population, age-group, sex, country, country, year, generation population, </a:t>
            </a:r>
            <a:r>
              <a:rPr lang="en-US" dirty="0" err="1"/>
              <a:t>HDI.for.year</a:t>
            </a:r>
            <a:r>
              <a:rPr lang="en-US" dirty="0"/>
              <a:t>, gdp_for_year, </a:t>
            </a:r>
            <a:r>
              <a:rPr lang="en-US" dirty="0" err="1"/>
              <a:t>gdp_per_capita</a:t>
            </a:r>
            <a:r>
              <a:rPr lang="en-US" dirty="0"/>
              <a:t> </a:t>
            </a:r>
          </a:p>
          <a:p>
            <a:endParaRPr lang="en-US" dirty="0"/>
          </a:p>
          <a:p>
            <a:r>
              <a:rPr lang="en-US" dirty="0"/>
              <a:t> </a:t>
            </a:r>
          </a:p>
          <a:p>
            <a:endParaRPr lang="en-US" dirty="0"/>
          </a:p>
          <a:p>
            <a:endParaRPr lang="en-US" dirty="0"/>
          </a:p>
        </p:txBody>
      </p:sp>
    </p:spTree>
    <p:extLst>
      <p:ext uri="{BB962C8B-B14F-4D97-AF65-F5344CB8AC3E}">
        <p14:creationId xmlns:p14="http://schemas.microsoft.com/office/powerpoint/2010/main" val="24036004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5" name="Rectangle 34">
            <a:extLst>
              <a:ext uri="{FF2B5EF4-FFF2-40B4-BE49-F238E27FC236}">
                <a16:creationId xmlns:a16="http://schemas.microsoft.com/office/drawing/2014/main" id="{78632963-757B-40C2-BB84-FC6107A54D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66" y="0"/>
            <a:ext cx="12193866"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ectangle 36">
            <a:extLst>
              <a:ext uri="{FF2B5EF4-FFF2-40B4-BE49-F238E27FC236}">
                <a16:creationId xmlns:a16="http://schemas.microsoft.com/office/drawing/2014/main" id="{2853AE55-7E35-44B0-89F1-3F52B262AF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39709" y="253548"/>
            <a:ext cx="5612193" cy="6361598"/>
          </a:xfrm>
          <a:prstGeom prst="rect">
            <a:avLst/>
          </a:prstGeom>
          <a:solidFill>
            <a:schemeClr val="bg1">
              <a:lumMod val="7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DBC4BE4D-4B50-4F51-9F85-4B5D60B02D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87542" y="407588"/>
            <a:ext cx="5299768" cy="6022878"/>
          </a:xfrm>
          <a:prstGeom prst="rect">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Content Placeholder 4" descr="A screenshot of a cell phone&#10;&#10;Description automatically generated">
            <a:extLst>
              <a:ext uri="{FF2B5EF4-FFF2-40B4-BE49-F238E27FC236}">
                <a16:creationId xmlns:a16="http://schemas.microsoft.com/office/drawing/2014/main" id="{FF3E2C11-B56F-7C4B-8951-C67B821E2197}"/>
              </a:ext>
            </a:extLst>
          </p:cNvPr>
          <p:cNvPicPr>
            <a:picLocks noChangeAspect="1"/>
          </p:cNvPicPr>
          <p:nvPr/>
        </p:nvPicPr>
        <p:blipFill>
          <a:blip r:embed="rId3"/>
          <a:stretch>
            <a:fillRect/>
          </a:stretch>
        </p:blipFill>
        <p:spPr>
          <a:xfrm>
            <a:off x="934522" y="333981"/>
            <a:ext cx="4737616" cy="3095019"/>
          </a:xfrm>
          <a:prstGeom prst="rect">
            <a:avLst/>
          </a:prstGeom>
        </p:spPr>
      </p:pic>
      <p:pic>
        <p:nvPicPr>
          <p:cNvPr id="7" name="Picture 6" descr="A screenshot of a cell phone&#10;&#10;Description automatically generated">
            <a:extLst>
              <a:ext uri="{FF2B5EF4-FFF2-40B4-BE49-F238E27FC236}">
                <a16:creationId xmlns:a16="http://schemas.microsoft.com/office/drawing/2014/main" id="{C8B1BBBF-C7C6-3C4B-97F1-5C7455B67CBA}"/>
              </a:ext>
            </a:extLst>
          </p:cNvPr>
          <p:cNvPicPr>
            <a:picLocks noChangeAspect="1"/>
          </p:cNvPicPr>
          <p:nvPr/>
        </p:nvPicPr>
        <p:blipFill>
          <a:blip r:embed="rId4"/>
          <a:stretch>
            <a:fillRect/>
          </a:stretch>
        </p:blipFill>
        <p:spPr>
          <a:xfrm>
            <a:off x="934522" y="3540778"/>
            <a:ext cx="4737615" cy="3205444"/>
          </a:xfrm>
          <a:prstGeom prst="rect">
            <a:avLst/>
          </a:prstGeom>
        </p:spPr>
      </p:pic>
      <p:sp>
        <p:nvSpPr>
          <p:cNvPr id="3" name="Content Placeholder 2">
            <a:extLst>
              <a:ext uri="{FF2B5EF4-FFF2-40B4-BE49-F238E27FC236}">
                <a16:creationId xmlns:a16="http://schemas.microsoft.com/office/drawing/2014/main" id="{49E75BB0-5097-8E43-9476-1C2CC4D51706}"/>
              </a:ext>
            </a:extLst>
          </p:cNvPr>
          <p:cNvSpPr>
            <a:spLocks noGrp="1"/>
          </p:cNvSpPr>
          <p:nvPr>
            <p:ph idx="1"/>
          </p:nvPr>
        </p:nvSpPr>
        <p:spPr>
          <a:xfrm>
            <a:off x="6846137" y="2303563"/>
            <a:ext cx="4602152" cy="3715424"/>
          </a:xfrm>
        </p:spPr>
        <p:txBody>
          <a:bodyPr>
            <a:normAutofit/>
          </a:bodyPr>
          <a:lstStyle/>
          <a:p>
            <a:endParaRPr lang="en-US" cap="all" spc="-100" dirty="0"/>
          </a:p>
          <a:p>
            <a:endParaRPr lang="en-US" cap="all" spc="-100" dirty="0"/>
          </a:p>
          <a:p>
            <a:endParaRPr lang="en-US" dirty="0"/>
          </a:p>
        </p:txBody>
      </p:sp>
      <p:sp>
        <p:nvSpPr>
          <p:cNvPr id="2" name="TextBox 1">
            <a:extLst>
              <a:ext uri="{FF2B5EF4-FFF2-40B4-BE49-F238E27FC236}">
                <a16:creationId xmlns:a16="http://schemas.microsoft.com/office/drawing/2014/main" id="{B8784060-8A05-E84F-9AB4-2624F811F9FA}"/>
              </a:ext>
            </a:extLst>
          </p:cNvPr>
          <p:cNvSpPr txBox="1"/>
          <p:nvPr/>
        </p:nvSpPr>
        <p:spPr>
          <a:xfrm>
            <a:off x="6499059" y="3964586"/>
            <a:ext cx="6026727" cy="723275"/>
          </a:xfrm>
          <a:prstGeom prst="rect">
            <a:avLst/>
          </a:prstGeom>
          <a:noFill/>
        </p:spPr>
        <p:txBody>
          <a:bodyPr wrap="square" rtlCol="0">
            <a:spAutoFit/>
          </a:bodyPr>
          <a:lstStyle/>
          <a:p>
            <a:pPr>
              <a:spcAft>
                <a:spcPts val="600"/>
              </a:spcAft>
            </a:pPr>
            <a:r>
              <a:rPr lang="en-US" dirty="0" err="1"/>
              <a:t>hcbar</a:t>
            </a:r>
            <a:r>
              <a:rPr lang="en-US" dirty="0"/>
              <a:t>(x = </a:t>
            </a:r>
            <a:r>
              <a:rPr lang="en-US" dirty="0" err="1"/>
              <a:t>data$generation</a:t>
            </a:r>
            <a:r>
              <a:rPr lang="en-US" dirty="0"/>
              <a:t>, name = "</a:t>
            </a:r>
            <a:r>
              <a:rPr lang="en-US" dirty="0" err="1"/>
              <a:t>Génération</a:t>
            </a:r>
            <a:r>
              <a:rPr lang="en-US" dirty="0"/>
              <a:t>") %&gt;% </a:t>
            </a:r>
          </a:p>
          <a:p>
            <a:pPr>
              <a:spcAft>
                <a:spcPts val="600"/>
              </a:spcAft>
            </a:pPr>
            <a:r>
              <a:rPr lang="en-US" dirty="0"/>
              <a:t>  </a:t>
            </a:r>
            <a:r>
              <a:rPr lang="en-US" dirty="0" err="1"/>
              <a:t>hc_add_theme</a:t>
            </a:r>
            <a:r>
              <a:rPr lang="en-US" dirty="0"/>
              <a:t>(</a:t>
            </a:r>
            <a:r>
              <a:rPr lang="en-US" dirty="0" err="1"/>
              <a:t>hc_theme_economist</a:t>
            </a:r>
            <a:r>
              <a:rPr lang="en-US" dirty="0"/>
              <a:t>())</a:t>
            </a:r>
          </a:p>
        </p:txBody>
      </p:sp>
      <p:sp>
        <p:nvSpPr>
          <p:cNvPr id="8" name="TextBox 7">
            <a:extLst>
              <a:ext uri="{FF2B5EF4-FFF2-40B4-BE49-F238E27FC236}">
                <a16:creationId xmlns:a16="http://schemas.microsoft.com/office/drawing/2014/main" id="{BC5E4C74-5BCB-3440-8A01-22B41AC796C7}"/>
              </a:ext>
            </a:extLst>
          </p:cNvPr>
          <p:cNvSpPr txBox="1"/>
          <p:nvPr/>
        </p:nvSpPr>
        <p:spPr>
          <a:xfrm>
            <a:off x="6416039" y="333981"/>
            <a:ext cx="5535863" cy="4570482"/>
          </a:xfrm>
          <a:prstGeom prst="rect">
            <a:avLst/>
          </a:prstGeom>
          <a:noFill/>
        </p:spPr>
        <p:txBody>
          <a:bodyPr wrap="square" rtlCol="0">
            <a:spAutoFit/>
          </a:bodyPr>
          <a:lstStyle/>
          <a:p>
            <a:pPr algn="ctr">
              <a:spcAft>
                <a:spcPts val="600"/>
              </a:spcAft>
            </a:pPr>
            <a:r>
              <a:rPr lang="en-US" sz="2800" dirty="0"/>
              <a:t>Data exploration</a:t>
            </a:r>
          </a:p>
          <a:p>
            <a:pPr>
              <a:spcAft>
                <a:spcPts val="600"/>
              </a:spcAft>
            </a:pPr>
            <a:endParaRPr lang="en-US" sz="2800" dirty="0"/>
          </a:p>
          <a:p>
            <a:pPr>
              <a:spcAft>
                <a:spcPts val="600"/>
              </a:spcAft>
            </a:pPr>
            <a:r>
              <a:rPr lang="en-US" dirty="0"/>
              <a:t> </a:t>
            </a:r>
            <a:r>
              <a:rPr lang="en-US" u="sng" dirty="0"/>
              <a:t>Qualitative Variable frequencies:</a:t>
            </a:r>
          </a:p>
          <a:p>
            <a:pPr>
              <a:spcAft>
                <a:spcPts val="600"/>
              </a:spcAft>
            </a:pPr>
            <a:endParaRPr lang="en-US" dirty="0"/>
          </a:p>
          <a:p>
            <a:pPr>
              <a:spcAft>
                <a:spcPts val="600"/>
              </a:spcAft>
            </a:pPr>
            <a:r>
              <a:rPr lang="en-US" dirty="0"/>
              <a:t> 1.No of </a:t>
            </a:r>
            <a:r>
              <a:rPr lang="en-US" dirty="0" err="1"/>
              <a:t>occurences</a:t>
            </a:r>
            <a:r>
              <a:rPr lang="en-US" dirty="0"/>
              <a:t> of each generation in the dataset.</a:t>
            </a:r>
          </a:p>
          <a:p>
            <a:pPr>
              <a:spcAft>
                <a:spcPts val="600"/>
              </a:spcAft>
            </a:pPr>
            <a:endParaRPr lang="en-US" dirty="0"/>
          </a:p>
          <a:p>
            <a:pPr>
              <a:spcAft>
                <a:spcPts val="600"/>
              </a:spcAft>
            </a:pPr>
            <a:r>
              <a:rPr lang="en-US" dirty="0"/>
              <a:t> 2. X generation and silent are the most popular.</a:t>
            </a:r>
          </a:p>
          <a:p>
            <a:pPr>
              <a:spcAft>
                <a:spcPts val="600"/>
              </a:spcAft>
            </a:pPr>
            <a:r>
              <a:rPr lang="en-US" dirty="0"/>
              <a:t> Generation Z is the smallest group.</a:t>
            </a:r>
          </a:p>
          <a:p>
            <a:pPr>
              <a:spcAft>
                <a:spcPts val="600"/>
              </a:spcAft>
            </a:pPr>
            <a:endParaRPr lang="en-US" dirty="0"/>
          </a:p>
          <a:p>
            <a:pPr>
              <a:spcAft>
                <a:spcPts val="600"/>
              </a:spcAft>
            </a:pPr>
            <a:endParaRPr lang="en-US" dirty="0"/>
          </a:p>
          <a:p>
            <a:pPr>
              <a:spcAft>
                <a:spcPts val="600"/>
              </a:spcAft>
            </a:pPr>
            <a:endParaRPr lang="en-US" dirty="0"/>
          </a:p>
          <a:p>
            <a:pPr>
              <a:spcAft>
                <a:spcPts val="600"/>
              </a:spcAft>
            </a:pPr>
            <a:endParaRPr lang="en-US" dirty="0"/>
          </a:p>
        </p:txBody>
      </p:sp>
    </p:spTree>
    <p:extLst>
      <p:ext uri="{BB962C8B-B14F-4D97-AF65-F5344CB8AC3E}">
        <p14:creationId xmlns:p14="http://schemas.microsoft.com/office/powerpoint/2010/main" val="31917110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7BD61B-900C-1E45-AC50-E9CD78BF20BE}"/>
              </a:ext>
            </a:extLst>
          </p:cNvPr>
          <p:cNvSpPr>
            <a:spLocks noGrp="1"/>
          </p:cNvSpPr>
          <p:nvPr>
            <p:ph type="title"/>
          </p:nvPr>
        </p:nvSpPr>
        <p:spPr>
          <a:xfrm>
            <a:off x="727867" y="5266944"/>
            <a:ext cx="11434763" cy="1371600"/>
          </a:xfrm>
        </p:spPr>
        <p:txBody>
          <a:bodyPr>
            <a:normAutofit/>
          </a:bodyPr>
          <a:lstStyle/>
          <a:p>
            <a:r>
              <a:rPr lang="en-US" sz="2000" b="0" dirty="0">
                <a:latin typeface="+mn-lt"/>
              </a:rPr>
              <a:t>  </a:t>
            </a:r>
            <a:r>
              <a:rPr lang="en-US" sz="2000" b="0" u="sng" dirty="0">
                <a:latin typeface="+mn-lt"/>
              </a:rPr>
              <a:t>Age Groups</a:t>
            </a:r>
            <a:r>
              <a:rPr lang="en-US" sz="2000" b="0" dirty="0">
                <a:latin typeface="+mn-lt"/>
              </a:rPr>
              <a:t>						</a:t>
            </a:r>
            <a:r>
              <a:rPr lang="en-US" sz="2000" b="0" u="sng" dirty="0">
                <a:latin typeface="+mn-lt"/>
              </a:rPr>
              <a:t>Sex</a:t>
            </a:r>
            <a:br>
              <a:rPr lang="en-US" sz="2000" b="0" dirty="0">
                <a:latin typeface="+mn-lt"/>
              </a:rPr>
            </a:br>
            <a:r>
              <a:rPr lang="en-US" sz="2000" b="0" dirty="0">
                <a:latin typeface="+mn-lt"/>
              </a:rPr>
              <a:t>  Age groups are equally distributed.			Both are equally distributed.</a:t>
            </a:r>
          </a:p>
        </p:txBody>
      </p:sp>
      <p:pic>
        <p:nvPicPr>
          <p:cNvPr id="5" name="Picture 4" descr="A screenshot of a cell phone&#10;&#10;Description automatically generated">
            <a:extLst>
              <a:ext uri="{FF2B5EF4-FFF2-40B4-BE49-F238E27FC236}">
                <a16:creationId xmlns:a16="http://schemas.microsoft.com/office/drawing/2014/main" id="{4E08E384-528B-F248-B04D-8B826E25B0AD}"/>
              </a:ext>
            </a:extLst>
          </p:cNvPr>
          <p:cNvPicPr>
            <a:picLocks noChangeAspect="1"/>
          </p:cNvPicPr>
          <p:nvPr/>
        </p:nvPicPr>
        <p:blipFill>
          <a:blip r:embed="rId3"/>
          <a:stretch>
            <a:fillRect/>
          </a:stretch>
        </p:blipFill>
        <p:spPr>
          <a:xfrm>
            <a:off x="560199" y="600075"/>
            <a:ext cx="5535801" cy="4500563"/>
          </a:xfrm>
          <a:prstGeom prst="rect">
            <a:avLst/>
          </a:prstGeom>
        </p:spPr>
      </p:pic>
      <p:pic>
        <p:nvPicPr>
          <p:cNvPr id="8" name="Picture 7" descr="A close up of text on a white background&#10;&#10;Description automatically generated">
            <a:extLst>
              <a:ext uri="{FF2B5EF4-FFF2-40B4-BE49-F238E27FC236}">
                <a16:creationId xmlns:a16="http://schemas.microsoft.com/office/drawing/2014/main" id="{1E94DB5E-06CE-C44B-8143-03683F5257FA}"/>
              </a:ext>
            </a:extLst>
          </p:cNvPr>
          <p:cNvPicPr>
            <a:picLocks noChangeAspect="1"/>
          </p:cNvPicPr>
          <p:nvPr/>
        </p:nvPicPr>
        <p:blipFill>
          <a:blip r:embed="rId4"/>
          <a:stretch>
            <a:fillRect/>
          </a:stretch>
        </p:blipFill>
        <p:spPr>
          <a:xfrm>
            <a:off x="6440064" y="600075"/>
            <a:ext cx="5191737" cy="4500563"/>
          </a:xfrm>
          <a:prstGeom prst="rect">
            <a:avLst/>
          </a:prstGeom>
        </p:spPr>
      </p:pic>
    </p:spTree>
    <p:extLst>
      <p:ext uri="{BB962C8B-B14F-4D97-AF65-F5344CB8AC3E}">
        <p14:creationId xmlns:p14="http://schemas.microsoft.com/office/powerpoint/2010/main" val="21026058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5F77EB-CD7C-D44F-A470-F0E9371DAABE}"/>
              </a:ext>
            </a:extLst>
          </p:cNvPr>
          <p:cNvSpPr>
            <a:spLocks noGrp="1"/>
          </p:cNvSpPr>
          <p:nvPr>
            <p:ph type="title"/>
          </p:nvPr>
        </p:nvSpPr>
        <p:spPr>
          <a:xfrm>
            <a:off x="442914" y="5264942"/>
            <a:ext cx="11306174" cy="1321388"/>
          </a:xfrm>
        </p:spPr>
        <p:txBody>
          <a:bodyPr>
            <a:normAutofit/>
          </a:bodyPr>
          <a:lstStyle/>
          <a:p>
            <a:r>
              <a:rPr lang="en-US" sz="2000" b="0" u="sng" dirty="0">
                <a:latin typeface="+mn-lt"/>
              </a:rPr>
              <a:t>Year</a:t>
            </a:r>
            <a:br>
              <a:rPr lang="en-US" sz="2000" b="0" dirty="0">
                <a:latin typeface="+mn-lt"/>
              </a:rPr>
            </a:br>
            <a:r>
              <a:rPr lang="en-US" sz="2000" b="0" dirty="0">
                <a:latin typeface="+mn-lt"/>
              </a:rPr>
              <a:t>We can see the suicide rate was very less in the early 80's and gained it's peak in early 20's</a:t>
            </a:r>
            <a:br>
              <a:rPr lang="en-US" sz="2000" b="0" dirty="0">
                <a:latin typeface="+mn-lt"/>
              </a:rPr>
            </a:br>
            <a:r>
              <a:rPr lang="en-US" sz="2000" b="0" dirty="0">
                <a:latin typeface="+mn-lt"/>
              </a:rPr>
              <a:t>which continue to fluctuate overtime, but the suicide rate has decreased drastically as we can see in</a:t>
            </a:r>
            <a:br>
              <a:rPr lang="en-US" sz="2000" b="0" dirty="0">
                <a:latin typeface="+mn-lt"/>
              </a:rPr>
            </a:br>
            <a:r>
              <a:rPr lang="en-US" sz="2000" b="0" dirty="0">
                <a:latin typeface="+mn-lt"/>
              </a:rPr>
              <a:t>2015 &amp; 2016.</a:t>
            </a:r>
            <a:endParaRPr lang="en-US" sz="2000" dirty="0"/>
          </a:p>
        </p:txBody>
      </p:sp>
      <p:pic>
        <p:nvPicPr>
          <p:cNvPr id="6" name="Picture 5" descr="A screenshot of a cell phone&#10;&#10;Description automatically generated">
            <a:extLst>
              <a:ext uri="{FF2B5EF4-FFF2-40B4-BE49-F238E27FC236}">
                <a16:creationId xmlns:a16="http://schemas.microsoft.com/office/drawing/2014/main" id="{34E8C24E-6A6C-C843-ABBF-5DC3008A9CD5}"/>
              </a:ext>
            </a:extLst>
          </p:cNvPr>
          <p:cNvPicPr>
            <a:picLocks noChangeAspect="1"/>
          </p:cNvPicPr>
          <p:nvPr/>
        </p:nvPicPr>
        <p:blipFill>
          <a:blip r:embed="rId3"/>
          <a:stretch>
            <a:fillRect/>
          </a:stretch>
        </p:blipFill>
        <p:spPr>
          <a:xfrm>
            <a:off x="666750" y="440887"/>
            <a:ext cx="10858500" cy="4824055"/>
          </a:xfrm>
          <a:prstGeom prst="rect">
            <a:avLst/>
          </a:prstGeom>
        </p:spPr>
      </p:pic>
    </p:spTree>
    <p:extLst>
      <p:ext uri="{BB962C8B-B14F-4D97-AF65-F5344CB8AC3E}">
        <p14:creationId xmlns:p14="http://schemas.microsoft.com/office/powerpoint/2010/main" val="4481230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EBA9D2-F735-5044-A0E2-0083D9E7AC72}"/>
              </a:ext>
            </a:extLst>
          </p:cNvPr>
          <p:cNvSpPr>
            <a:spLocks noGrp="1"/>
          </p:cNvSpPr>
          <p:nvPr>
            <p:ph type="title"/>
          </p:nvPr>
        </p:nvSpPr>
        <p:spPr>
          <a:xfrm>
            <a:off x="385763" y="4933244"/>
            <a:ext cx="10862483" cy="1581855"/>
          </a:xfrm>
        </p:spPr>
        <p:txBody>
          <a:bodyPr>
            <a:normAutofit/>
          </a:bodyPr>
          <a:lstStyle/>
          <a:p>
            <a:r>
              <a:rPr lang="en-US" sz="2000" b="0" u="sng" dirty="0">
                <a:latin typeface="+mn-lt"/>
              </a:rPr>
              <a:t>Suicide rates by Sex and Age group</a:t>
            </a:r>
            <a:br>
              <a:rPr lang="en-US" sz="2000" b="0" dirty="0">
                <a:latin typeface="+mn-lt"/>
              </a:rPr>
            </a:br>
            <a:r>
              <a:rPr lang="en-US" sz="2000" b="0" dirty="0">
                <a:latin typeface="+mn-lt"/>
              </a:rPr>
              <a:t>We can see from the graph that for all the times for all age groups suicide rate is higher for men than women.</a:t>
            </a:r>
            <a:br>
              <a:rPr lang="en-US" sz="2000" b="0" dirty="0">
                <a:latin typeface="+mn-lt"/>
              </a:rPr>
            </a:br>
            <a:r>
              <a:rPr lang="en-US" sz="2000" b="0" dirty="0">
                <a:latin typeface="+mn-lt"/>
              </a:rPr>
              <a:t>This means 'sex' variable differentiates the population of dataset. </a:t>
            </a:r>
            <a:br>
              <a:rPr lang="en-US" sz="2000" b="0" dirty="0">
                <a:latin typeface="+mn-lt"/>
              </a:rPr>
            </a:br>
            <a:r>
              <a:rPr lang="en-US" sz="2000" b="0" dirty="0">
                <a:latin typeface="+mn-lt"/>
              </a:rPr>
              <a:t>((It helps us to answer which age-group, gender is mostly the </a:t>
            </a:r>
            <a:r>
              <a:rPr lang="en-US" sz="2000" b="0" dirty="0" err="1">
                <a:latin typeface="+mn-lt"/>
              </a:rPr>
              <a:t>victimis</a:t>
            </a:r>
            <a:r>
              <a:rPr lang="en-US" sz="2000" b="0" dirty="0">
                <a:latin typeface="+mn-lt"/>
              </a:rPr>
              <a:t> of suicide. ))</a:t>
            </a:r>
            <a:endParaRPr lang="en-US" sz="2000" dirty="0"/>
          </a:p>
        </p:txBody>
      </p:sp>
      <p:pic>
        <p:nvPicPr>
          <p:cNvPr id="8" name="Picture 7" descr="A close up of a map&#10;&#10;Description automatically generated">
            <a:extLst>
              <a:ext uri="{FF2B5EF4-FFF2-40B4-BE49-F238E27FC236}">
                <a16:creationId xmlns:a16="http://schemas.microsoft.com/office/drawing/2014/main" id="{83888A6D-7DCB-034E-8B1D-7C56252DC045}"/>
              </a:ext>
            </a:extLst>
          </p:cNvPr>
          <p:cNvPicPr>
            <a:picLocks noChangeAspect="1"/>
          </p:cNvPicPr>
          <p:nvPr/>
        </p:nvPicPr>
        <p:blipFill>
          <a:blip r:embed="rId3"/>
          <a:stretch>
            <a:fillRect/>
          </a:stretch>
        </p:blipFill>
        <p:spPr>
          <a:xfrm>
            <a:off x="814388" y="457200"/>
            <a:ext cx="10558462" cy="4476044"/>
          </a:xfrm>
          <a:prstGeom prst="rect">
            <a:avLst/>
          </a:prstGeom>
        </p:spPr>
      </p:pic>
    </p:spTree>
    <p:extLst>
      <p:ext uri="{BB962C8B-B14F-4D97-AF65-F5344CB8AC3E}">
        <p14:creationId xmlns:p14="http://schemas.microsoft.com/office/powerpoint/2010/main" val="3850256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4F7B3C-EFDE-3846-A825-47B5DF8A4602}"/>
              </a:ext>
            </a:extLst>
          </p:cNvPr>
          <p:cNvSpPr>
            <a:spLocks noGrp="1"/>
          </p:cNvSpPr>
          <p:nvPr>
            <p:ph type="title"/>
          </p:nvPr>
        </p:nvSpPr>
        <p:spPr>
          <a:xfrm>
            <a:off x="1066800" y="642594"/>
            <a:ext cx="10058400" cy="1371600"/>
          </a:xfrm>
        </p:spPr>
        <p:txBody>
          <a:bodyPr>
            <a:normAutofit/>
          </a:bodyPr>
          <a:lstStyle/>
          <a:p>
            <a:pPr algn="ctr"/>
            <a:r>
              <a:rPr lang="en-US"/>
              <a:t>Techniques Used : </a:t>
            </a:r>
          </a:p>
        </p:txBody>
      </p:sp>
      <p:graphicFrame>
        <p:nvGraphicFramePr>
          <p:cNvPr id="7" name="Content Placeholder 2">
            <a:extLst>
              <a:ext uri="{FF2B5EF4-FFF2-40B4-BE49-F238E27FC236}">
                <a16:creationId xmlns:a16="http://schemas.microsoft.com/office/drawing/2014/main" id="{07E5774F-4D77-4C0E-B503-F4F34C502CB6}"/>
              </a:ext>
            </a:extLst>
          </p:cNvPr>
          <p:cNvGraphicFramePr>
            <a:graphicFrameLocks noGrp="1"/>
          </p:cNvGraphicFramePr>
          <p:nvPr>
            <p:ph idx="1"/>
            <p:extLst>
              <p:ext uri="{D42A27DB-BD31-4B8C-83A1-F6EECF244321}">
                <p14:modId xmlns:p14="http://schemas.microsoft.com/office/powerpoint/2010/main" val="1452057810"/>
              </p:ext>
            </p:extLst>
          </p:nvPr>
        </p:nvGraphicFramePr>
        <p:xfrm>
          <a:off x="1066800" y="2310063"/>
          <a:ext cx="10058400" cy="37256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240213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F6268B-DE2A-9D40-B2DC-5BE1C3E33726}"/>
              </a:ext>
            </a:extLst>
          </p:cNvPr>
          <p:cNvSpPr>
            <a:spLocks noGrp="1"/>
          </p:cNvSpPr>
          <p:nvPr>
            <p:ph type="title"/>
          </p:nvPr>
        </p:nvSpPr>
        <p:spPr>
          <a:xfrm>
            <a:off x="1047750" y="128244"/>
            <a:ext cx="10058400" cy="1371600"/>
          </a:xfrm>
        </p:spPr>
        <p:txBody>
          <a:bodyPr/>
          <a:lstStyle/>
          <a:p>
            <a:pPr algn="ctr"/>
            <a:r>
              <a:rPr lang="en-US" dirty="0"/>
              <a:t>Analysis Of Variance:</a:t>
            </a:r>
          </a:p>
        </p:txBody>
      </p:sp>
      <p:pic>
        <p:nvPicPr>
          <p:cNvPr id="5" name="Content Placeholder 4" descr="A screenshot of a cell phone&#10;&#10;Description automatically generated">
            <a:extLst>
              <a:ext uri="{FF2B5EF4-FFF2-40B4-BE49-F238E27FC236}">
                <a16:creationId xmlns:a16="http://schemas.microsoft.com/office/drawing/2014/main" id="{6E3F9C67-AFF0-8742-B4BD-EE10C8C48702}"/>
              </a:ext>
            </a:extLst>
          </p:cNvPr>
          <p:cNvPicPr>
            <a:picLocks noGrp="1" noChangeAspect="1"/>
          </p:cNvPicPr>
          <p:nvPr>
            <p:ph idx="1"/>
          </p:nvPr>
        </p:nvPicPr>
        <p:blipFill>
          <a:blip r:embed="rId2"/>
          <a:stretch>
            <a:fillRect/>
          </a:stretch>
        </p:blipFill>
        <p:spPr>
          <a:xfrm>
            <a:off x="1047750" y="3672444"/>
            <a:ext cx="10058400" cy="2500828"/>
          </a:xfrm>
        </p:spPr>
      </p:pic>
      <p:sp>
        <p:nvSpPr>
          <p:cNvPr id="6" name="TextBox 5">
            <a:extLst>
              <a:ext uri="{FF2B5EF4-FFF2-40B4-BE49-F238E27FC236}">
                <a16:creationId xmlns:a16="http://schemas.microsoft.com/office/drawing/2014/main" id="{A4E97582-1873-1448-8A64-CC50429DA151}"/>
              </a:ext>
            </a:extLst>
          </p:cNvPr>
          <p:cNvSpPr txBox="1"/>
          <p:nvPr/>
        </p:nvSpPr>
        <p:spPr>
          <a:xfrm>
            <a:off x="659062" y="1847480"/>
            <a:ext cx="5436938" cy="1477328"/>
          </a:xfrm>
          <a:prstGeom prst="rect">
            <a:avLst/>
          </a:prstGeom>
          <a:noFill/>
        </p:spPr>
        <p:txBody>
          <a:bodyPr wrap="none" rtlCol="0">
            <a:spAutoFit/>
          </a:bodyPr>
          <a:lstStyle/>
          <a:p>
            <a:endParaRPr lang="en-US" dirty="0"/>
          </a:p>
          <a:p>
            <a:r>
              <a:rPr lang="en-US" dirty="0"/>
              <a:t>temp &lt;- data %&gt;% group_by(</a:t>
            </a:r>
            <a:r>
              <a:rPr lang="en-US" dirty="0" err="1"/>
              <a:t>year,sex</a:t>
            </a:r>
            <a:r>
              <a:rPr lang="en-US" dirty="0"/>
              <a:t>, age) %&gt;% </a:t>
            </a:r>
          </a:p>
          <a:p>
            <a:r>
              <a:rPr lang="en-US" dirty="0"/>
              <a:t>  summarize(</a:t>
            </a:r>
            <a:r>
              <a:rPr lang="en-US" dirty="0" err="1"/>
              <a:t>moy_suicide</a:t>
            </a:r>
            <a:r>
              <a:rPr lang="en-US" dirty="0"/>
              <a:t> = mean(suicides.100k.pop))</a:t>
            </a:r>
          </a:p>
          <a:p>
            <a:r>
              <a:rPr lang="en-US" dirty="0"/>
              <a:t>fit &lt;- </a:t>
            </a:r>
            <a:r>
              <a:rPr lang="en-US" dirty="0" err="1"/>
              <a:t>aov</a:t>
            </a:r>
            <a:r>
              <a:rPr lang="en-US" dirty="0"/>
              <a:t>(formula = </a:t>
            </a:r>
            <a:r>
              <a:rPr lang="en-US" dirty="0" err="1"/>
              <a:t>moy_suicide~age+sex</a:t>
            </a:r>
            <a:r>
              <a:rPr lang="en-US" dirty="0"/>
              <a:t>, data = temp)</a:t>
            </a:r>
          </a:p>
          <a:p>
            <a:r>
              <a:rPr lang="en-US" dirty="0"/>
              <a:t>summary(fit)</a:t>
            </a:r>
          </a:p>
        </p:txBody>
      </p:sp>
      <p:sp>
        <p:nvSpPr>
          <p:cNvPr id="7" name="TextBox 6">
            <a:extLst>
              <a:ext uri="{FF2B5EF4-FFF2-40B4-BE49-F238E27FC236}">
                <a16:creationId xmlns:a16="http://schemas.microsoft.com/office/drawing/2014/main" id="{EEDAB5EF-219D-D94F-A1BF-44F6264C2BEA}"/>
              </a:ext>
            </a:extLst>
          </p:cNvPr>
          <p:cNvSpPr txBox="1"/>
          <p:nvPr/>
        </p:nvSpPr>
        <p:spPr>
          <a:xfrm>
            <a:off x="6700838" y="1847480"/>
            <a:ext cx="4832100" cy="1477328"/>
          </a:xfrm>
          <a:prstGeom prst="rect">
            <a:avLst/>
          </a:prstGeom>
          <a:noFill/>
        </p:spPr>
        <p:txBody>
          <a:bodyPr wrap="square" rtlCol="0">
            <a:spAutoFit/>
          </a:bodyPr>
          <a:lstStyle/>
          <a:p>
            <a:r>
              <a:rPr lang="en-US" dirty="0"/>
              <a:t>There's a Statistical significance difference between the two groups (men and women). </a:t>
            </a:r>
          </a:p>
          <a:p>
            <a:r>
              <a:rPr lang="en-US" dirty="0"/>
              <a:t>This difference is stronger than the age group.</a:t>
            </a:r>
          </a:p>
          <a:p>
            <a:r>
              <a:rPr lang="en-US" dirty="0"/>
              <a:t>(Look at the F value, by default R doesn’t print numbers &lt; to 2e-16).</a:t>
            </a:r>
          </a:p>
        </p:txBody>
      </p:sp>
    </p:spTree>
    <p:extLst>
      <p:ext uri="{BB962C8B-B14F-4D97-AF65-F5344CB8AC3E}">
        <p14:creationId xmlns:p14="http://schemas.microsoft.com/office/powerpoint/2010/main" val="247677547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VTI">
  <a:themeElements>
    <a:clrScheme name="AnalogousFromLightSeed_2SEEDS">
      <a:dk1>
        <a:srgbClr val="000000"/>
      </a:dk1>
      <a:lt1>
        <a:srgbClr val="FFFFFF"/>
      </a:lt1>
      <a:dk2>
        <a:srgbClr val="243141"/>
      </a:dk2>
      <a:lt2>
        <a:srgbClr val="E2E5E8"/>
      </a:lt2>
      <a:accent1>
        <a:srgbClr val="C39790"/>
      </a:accent1>
      <a:accent2>
        <a:srgbClr val="B89D7B"/>
      </a:accent2>
      <a:accent3>
        <a:srgbClr val="A4A37C"/>
      </a:accent3>
      <a:accent4>
        <a:srgbClr val="79AAB1"/>
      </a:accent4>
      <a:accent5>
        <a:srgbClr val="8BA3C0"/>
      </a:accent5>
      <a:accent6>
        <a:srgbClr val="7F81BA"/>
      </a:accent6>
      <a:hlink>
        <a:srgbClr val="6383AB"/>
      </a:hlink>
      <a:folHlink>
        <a:srgbClr val="7F7F7F"/>
      </a:folHlink>
    </a:clrScheme>
    <a:fontScheme name="Savon">
      <a:majorFont>
        <a:latin typeface="Century Gothic"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80000"/>
                <a:shade val="100000"/>
                <a:satMod val="300000"/>
              </a:schemeClr>
            </a:gs>
            <a:gs pos="100000">
              <a:schemeClr val="phClr">
                <a:tint val="100000"/>
                <a:shade val="30000"/>
                <a:satMod val="200000"/>
              </a:schemeClr>
            </a:gs>
          </a:gsLst>
          <a:path path="circle">
            <a:fillToRect l="50000" t="50000" r="50000" b="50000"/>
          </a:path>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SavonVTI" id="{A72E8C35-66DD-49F8-AF66-813F19B983AE}" vid="{93CCBC76-B7A1-4C3D-93EA-5CE34C4670F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51</TotalTime>
  <Words>1731</Words>
  <Application>Microsoft Office PowerPoint</Application>
  <PresentationFormat>Widescreen</PresentationFormat>
  <Paragraphs>147</Paragraphs>
  <Slides>18</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Calibri</vt:lpstr>
      <vt:lpstr>Century Gothic</vt:lpstr>
      <vt:lpstr>Garamond</vt:lpstr>
      <vt:lpstr>Gill Sans MT</vt:lpstr>
      <vt:lpstr>SavonVTI</vt:lpstr>
      <vt:lpstr>Suicide Rate Analysis</vt:lpstr>
      <vt:lpstr>Purpose of Analysis:</vt:lpstr>
      <vt:lpstr>About the data</vt:lpstr>
      <vt:lpstr>PowerPoint Presentation</vt:lpstr>
      <vt:lpstr>  Age Groups      Sex   Age groups are equally distributed.   Both are equally distributed.</vt:lpstr>
      <vt:lpstr>Year We can see the suicide rate was very less in the early 80's and gained it's peak in early 20's which continue to fluctuate overtime, but the suicide rate has decreased drastically as we can see in 2015 &amp; 2016.</vt:lpstr>
      <vt:lpstr>Suicide rates by Sex and Age group We can see from the graph that for all the times for all age groups suicide rate is higher for men than women. This means 'sex' variable differentiates the population of dataset.  ((It helps us to answer which age-group, gender is mostly the victimis of suicide. ))</vt:lpstr>
      <vt:lpstr>Techniques Used : </vt:lpstr>
      <vt:lpstr>Analysis Of Variance:</vt:lpstr>
      <vt:lpstr>Correlation between the Quantitative Variables</vt:lpstr>
      <vt:lpstr>Principle Component Analysis</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Suicide Rate Analysis</dc:title>
  <dc:creator>Aishwary Gawande</dc:creator>
  <cp:lastModifiedBy>nitish singh</cp:lastModifiedBy>
  <cp:revision>4</cp:revision>
  <dcterms:created xsi:type="dcterms:W3CDTF">2020-04-17T21:18:38Z</dcterms:created>
  <dcterms:modified xsi:type="dcterms:W3CDTF">2020-06-21T22:29:20Z</dcterms:modified>
</cp:coreProperties>
</file>